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9" r:id="rId1"/>
  </p:sldMasterIdLst>
  <p:notesMasterIdLst>
    <p:notesMasterId r:id="rId49"/>
  </p:notesMasterIdLst>
  <p:handoutMasterIdLst>
    <p:handoutMasterId r:id="rId50"/>
  </p:handoutMasterIdLst>
  <p:sldIdLst>
    <p:sldId id="256" r:id="rId2"/>
    <p:sldId id="272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7" r:id="rId44"/>
    <p:sldId id="338" r:id="rId45"/>
    <p:sldId id="339" r:id="rId46"/>
    <p:sldId id="340" r:id="rId47"/>
    <p:sldId id="292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FF"/>
    <a:srgbClr val="FF00FF"/>
    <a:srgbClr val="FF6600"/>
    <a:srgbClr val="FF9933"/>
    <a:srgbClr val="FFFF66"/>
    <a:srgbClr val="FFFFCC"/>
    <a:srgbClr val="CCECFF"/>
    <a:srgbClr val="FFCC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0" autoAdjust="0"/>
  </p:normalViewPr>
  <p:slideViewPr>
    <p:cSldViewPr>
      <p:cViewPr varScale="1">
        <p:scale>
          <a:sx n="83" d="100"/>
          <a:sy n="83" d="100"/>
        </p:scale>
        <p:origin x="8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4422-12D4-45BB-90BC-D692B72B9767}" type="slidenum">
              <a:rPr lang="th-TH" altLang="th-TH" smtClean="0"/>
              <a:pPr/>
              <a:t>‹#›</a:t>
            </a:fld>
            <a:endParaRPr lang="th-TH" alt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0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F7C60FF-9D5E-4669-B1C1-70192814E5D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01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25E7A32E-220B-4C4C-996D-9984EF5DEF5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091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73F5909-BA4A-4F15-9805-8B6CA4093C6E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4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66A67CC-1C24-4EF7-8B9F-A8C629680DE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D475037-EF0F-4DE9-8899-94B158CE2FF0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1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BE6D496-A9DF-4D7B-9E77-84FBDE54F8D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350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5070FDD-917B-40D7-92BE-0A5626CDE26D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295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3E5F3B0-A7D7-4044-AA04-752A986E391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48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24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C6EB00C8-658B-46C3-92B3-516152788597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3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4" name="Rectangle 4103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20301C-9634-63B5-6F04-B071771C8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99" y="1184841"/>
            <a:ext cx="6912217" cy="3964636"/>
          </a:xfrm>
          <a:prstGeom prst="rect">
            <a:avLst/>
          </a:prstGeom>
        </p:spPr>
      </p:pic>
      <p:cxnSp>
        <p:nvCxnSpPr>
          <p:cNvPr id="4106" name="Straight Connector 4105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Rectangle 4107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110" name="Rectangle 4109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44072" y="129527"/>
            <a:ext cx="5015023" cy="3686015"/>
          </a:xfrm>
        </p:spPr>
        <p:txBody>
          <a:bodyPr>
            <a:normAutofit/>
          </a:bodyPr>
          <a:lstStyle/>
          <a:p>
            <a:r>
              <a:rPr lang="en-US" altLang="th-TH" sz="6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Chapter 10 : Software Design</a:t>
            </a:r>
            <a:endParaRPr lang="th-TH" altLang="th-TH" sz="6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60091" y="4570347"/>
            <a:ext cx="4599004" cy="156566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th-TH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Assit.prof</a:t>
            </a:r>
            <a:r>
              <a:rPr lang="en-US" altLang="th-TH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en-US" altLang="th-TH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lang="th-TH" altLang="th-TH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altLang="th-TH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lang="th-TH" altLang="th-TH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th-TH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Curriculum</a:t>
            </a:r>
            <a:r>
              <a:rPr lang="th-TH" altLang="th-TH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of Computer </a:t>
            </a:r>
            <a:r>
              <a:rPr lang="en-US" altLang="th-TH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</a:t>
            </a:r>
            <a:endParaRPr lang="th-TH" altLang="th-TH" sz="1800" b="1" dirty="0">
              <a:solidFill>
                <a:schemeClr val="tx1">
                  <a:lumMod val="85000"/>
                  <a:lumOff val="1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h-TH" altLang="th-TH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Faculty of </a:t>
            </a:r>
            <a:r>
              <a:rPr lang="en-US" altLang="th-TH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 and Technology</a:t>
            </a:r>
            <a:r>
              <a:rPr lang="th-TH" altLang="th-TH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 </a:t>
            </a:r>
            <a:r>
              <a:rPr lang="en-US" altLang="th-TH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 Dusit</a:t>
            </a:r>
            <a:r>
              <a:rPr lang="th-TH" altLang="th-TH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University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10369152" cy="4323184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การออกแบบเชิงสถาปัตยกรรม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Architectural Design)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เรียกอีกอย่างหนึ่งว่า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Top-Level Design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เป็นการกำหนดลักษณะโครงสร้างของระบบหรือซอฟต์แวร์ในมุมมองระดับบน กล่าวคือ เป็นการแสดงให้เห็นส่วนประกอบต่าง ๆ ของซอฟต์แวร์ภายใต้โครงสร้างสถาปัตยกรรมรูปแบบใด ๆ</a:t>
            </a:r>
          </a:p>
          <a:p>
            <a:pPr algn="thaiDist"/>
            <a:r>
              <a:rPr lang="th-TH" sz="32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การออกแบบในรายละเอียด (</a:t>
            </a:r>
            <a:r>
              <a:rPr lang="en-US" sz="32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Detail Design)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เรียกอีกอย่างหนึ่งว่า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Implementation Design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เป็นการอธิบายรายละเอียดของแต่ละส่วนประกอบของซอฟต์แวร์ เพื่อเอื้ออำนวยต่อการเขียนโปรแกรมให้มากที่สุด</a:t>
            </a:r>
          </a:p>
          <a:p>
            <a:pPr algn="thaiDist"/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69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99456" y="1124744"/>
            <a:ext cx="8338120" cy="563563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สถาปัตยกรรมและโครงสร้างสถาปัตยกรรมซอฟต์แวร์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9937104" cy="4323184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สิ่งสำคัญที่ควรทราบสำหรับการออกแบบซอฟต์แวร์คือ สถาปัตยกรรม และโครงสร้างสถาปัตยกรรมซอฟต์แวร์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Software Architecture and Architecture Structure) 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th-TH" sz="3200" b="1" dirty="0">
                <a:solidFill>
                  <a:srgbClr val="FF9933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สถาปัตยกรรมซอฟต์แวร์ (</a:t>
            </a:r>
            <a:r>
              <a:rPr lang="en-US" sz="3200" b="1" dirty="0">
                <a:solidFill>
                  <a:srgbClr val="FF9933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Architecture)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การแสดงความสำพันธ์ระหว่างระบบย่อยและส่วนประกอบ (คอมโพ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เพื่อกำหนดโครงสร้างหรือระบบภายในซอฟต์แวร์ </a:t>
            </a:r>
          </a:p>
        </p:txBody>
      </p:sp>
    </p:spTree>
    <p:extLst>
      <p:ext uri="{BB962C8B-B14F-4D97-AF65-F5344CB8AC3E}">
        <p14:creationId xmlns:p14="http://schemas.microsoft.com/office/powerpoint/2010/main" val="331321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99456" y="1124744"/>
            <a:ext cx="8338120" cy="563563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9933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โครงสร้างสถาปัตยกรรมและมุมมอง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53018" y="1844824"/>
            <a:ext cx="10081120" cy="4392488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โครงสร้างสถาปัตยกรรมนั้น เกิดขึ้นจากมุมมองและแนวคิดในการออกแบบที่มีความหลากหลายในปัจจุบัน เนื่องจาก</a:t>
            </a:r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การออกแบบซอฟต์แวร์ ก็คือการกำหนดรายละเอียดในแต่ละมุมมองของซอฟต์แวร์ แล้วนำมาประกอบกันเป็นซอฟต์แวร์</a:t>
            </a:r>
            <a:r>
              <a:rPr lang="th-TH" sz="3200" b="1" dirty="0">
                <a:solidFill>
                  <a:srgbClr val="FFC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ลักษณะของโครงสร้างเมื่อรวมส่วนประกอบย่อยต่างๆ ของซอฟต์แวร์เข้าด้วยกันแล้ว ก็คือ สถาปัตยกรรมซอฟต์แวร์ ชนิดต่างๆ ที่มีการทำงานแตกต่างกันออกไป แต่ละชนิดมีวัตถุประสงค์เพื่อให้ซอฟต์แวร์ที่งานในลักษณะเฉพาะที่แตกต่างกัน บางชนิดมีลักษณะโครงสร้างของการประกอบรวมซอฟต์แวร์เหมือนกันแต่ทำงานได้ต่างกัน โครงสร้างสถาปัตยกรรมซอฟต์แวร์ จึงถูกกำหนดขึ้น เพื่อควบคุมสถาปัตยกรรมซอฟต์แวร์ที่หลากหลายดังกล่าวนั่นเอง</a:t>
            </a:r>
          </a:p>
          <a:p>
            <a:pPr algn="thaiDist"/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826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10153128" cy="4608512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รูปแบบสถาปัตยกรรม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ข้อบังคับหรือกฎเกณฑ์ทางด้านสถาปัตยกรรม ที่จัดตั้งขึ้นมา เพื่อจำแนกกลุ่มหรือหมวดหมู่ของสถาปัตยกรรมซอฟต์แวร์ ปัจจุบันมีการกำหนดรูปแบบสถาปัตยกรรมขึ้นมาหลากหลาย สามารถแบ่งออกเป็น 5 กลุ่ม ดังนี้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กลุ่มสถาปัตยกรรมแบบโครงสร้างทั่วไป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General Structure)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สถาปัตยกรรมแบบ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Layer, Pipe and Filter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Blackboard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กลุ่มสถาปัตยกรรมแบบกระจาย (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Distributed System)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สถาปัตยกรรมแบบ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Client/Server, Three Tiers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Broker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กลุ่มสถาปัตยกรรมระบบแบบโต้ตอบ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Interactive System)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สถาปัตยกรรมแบบ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Model-View-Controller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Presentation-Abstraction-Control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24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10009112" cy="4207768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กลุ่มสถาปัตยกรรมระบบที่สามารถดัดแปลงได้ (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Adaptable System)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สถาปัตยกรรมแบบ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Micro-Kernel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Reflection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กลุ่มสถาปัตยกรรมระบบแบบอื่น ๆ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สถาปัตยกรรมแบบ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Batch, Interpreter, Process Control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Rule based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</a:p>
          <a:p>
            <a:pPr marL="0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95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1464" y="1772816"/>
            <a:ext cx="10081120" cy="4711824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แบบแผนการออกแบบ</a:t>
            </a:r>
            <a:r>
              <a:rPr lang="th-TH" sz="3200" b="1" dirty="0">
                <a:solidFill>
                  <a:srgbClr val="FFC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</a:p>
          <a:p>
            <a:pPr algn="thaiDist"/>
            <a:r>
              <a:rPr lang="th-TH" sz="32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แบบแผน (</a:t>
            </a:r>
            <a:r>
              <a:rPr lang="en-US" sz="32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Patten)</a:t>
            </a:r>
            <a:r>
              <a:rPr lang="th-TH" sz="32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วิธีแก้ปัญหาที่มีรูปแบบเป็นกลาง   เพื่อใช้กับปัญหาทั่วไปตามลักษณะของปัญหาที่ระบุในวิธีแก้ปัญหาแบบแผนการออกแบบในระดับจุลภาค ถูกกำหนดขึ้นเนื่องจากรูปแบบสถาปัตยกรรมแสดงถึงโครงสร้างในระดับบนของสถาปัตยกรรมเท่านั้น ไม่สามารถแสดงให้เห็นถึงระดับรายละเอียดปลีกย่อยอื่นๆ ที่ประกอบอยู่ภายในสถาปัตยกรรมรูปแบบนั้นได้</a:t>
            </a:r>
          </a:p>
        </p:txBody>
      </p:sp>
    </p:spTree>
    <p:extLst>
      <p:ext uri="{BB962C8B-B14F-4D97-AF65-F5344CB8AC3E}">
        <p14:creationId xmlns:p14="http://schemas.microsoft.com/office/powerpoint/2010/main" val="2747790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9937104" cy="4711824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Pattern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ในระดับจุลภาคถูกแบ่งออกเป็น 3 กลุ่ม ดังนี้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แบบแผนในกลุ่มการสร้าง (</a:t>
            </a:r>
            <a:r>
              <a:rPr lang="en-US" sz="32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Creational Pattern)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Builder, Factory, Prototype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Singleton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แบบแผนในกลุ่มโครงสร้าง (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Structural Pattern)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Adapter, Bridge, Composite, Decorator, Facade, Flyweight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Proxy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แบบแผนในกลุ่มพฤติกรรม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Behavioral Pattern)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Command, Interpreter, Iterator, Mediator, Memento, Observer, State, Strategy, Template,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Visitor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61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1464" y="1844824"/>
            <a:ext cx="9865096" cy="4639816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กลุ่มของซอฟต์แวร์และ 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Framework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วิธีการอย่างหนึ่งที่ช่วยสนับสนุนการออกแบบซอฟต์แวร์และคอมโพเน้นของซอฟต์แวร์ ให้สามารถนำกลับมาใช้ใหม่ได้ก็คือ การกำหนดเป็นกลุ่มของซอฟต์แวร์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Families of Software)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ขึ้น ซึ่งรู้จักกันในชื่อ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Product Line</a:t>
            </a:r>
          </a:p>
          <a:p>
            <a:pPr marL="0" indent="0" algn="thaiDist">
              <a:buNone/>
            </a:pP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b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64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27448" y="1124744"/>
            <a:ext cx="8424936" cy="648072"/>
          </a:xfrm>
        </p:spPr>
        <p:txBody>
          <a:bodyPr/>
          <a:lstStyle/>
          <a:p>
            <a:r>
              <a:rPr lang="th-TH" sz="40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คุณภาพและการประเมินคุณภาพงานออกแบบซอฟต์แวร์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7448" y="1844824"/>
            <a:ext cx="10225136" cy="4464496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เกณฑ์คุณภาพ (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Quality Attribute)</a:t>
            </a:r>
          </a:p>
          <a:p>
            <a:pPr marL="0" indent="0" algn="thaiDist">
              <a:buNone/>
            </a:pP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การทำงานของโปรแกรม (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Functionality)</a:t>
            </a: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จะประเมินจากลักษณะ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Feature Set)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และความสามารถ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Capability)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ของโปรแกรม นอกจากนี้ ยังประเมินจากหน้าที่ทั่วไปของโปรแกรม และความปลอดภัยเมื่อต้องทำงานรวมเป็นระบบ 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2C07C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ความสามารถในการใช้งาน (</a:t>
            </a:r>
            <a:r>
              <a:rPr lang="en-US" sz="3200" b="1" dirty="0">
                <a:solidFill>
                  <a:srgbClr val="2C07C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Usability)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พิจารณาจากผลตอบกลับจากการใช้งานของผู้ใช้ ไม่ว่าจะเป็นการใช้งานง่าย และเรียนรู้ง่าย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2C07C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ความน่าเชื่อถือ (</a:t>
            </a:r>
            <a:r>
              <a:rPr lang="en-US" sz="3200" b="1" dirty="0">
                <a:solidFill>
                  <a:srgbClr val="2C07C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Reliability)</a:t>
            </a:r>
            <a:r>
              <a:rPr lang="th-TH" sz="3200" b="1" dirty="0">
                <a:solidFill>
                  <a:srgbClr val="2C07C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วัดจากความถี่และความรุนแรงของความผิดพลาดที่เกิดขึ้น ความถูกต้องของผลลัพธ์ที่ได้ เวลาเฉลี่ยของความล้มเหลว (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Mean-Time-To-Failure:MTTF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ความสามารถในการกู้คืนระบบ และความสามารถในการคาดการณ์ได้ของโปรแกรม</a:t>
            </a:r>
          </a:p>
          <a:p>
            <a:pPr marL="0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b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62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7448" y="1772816"/>
            <a:ext cx="9360771" cy="471182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ประสิทธิภาพ (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Performance)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วัดจากความเร็วของการประมวลผล ระยะเวลาตอบสนอง ทรัพยากรที่ใช้ ปริมาณที่ทำได้ในช่วงเวลาหนึ่ง และประสิทธิผลในการทำงาน 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ความสามารถในการสนับสนุนการใช้งาน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Supportability)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และความสามารถในการบำรุงรักษา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Maintainability)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พิจารณาจากความสามารถในการเพิ่มเติมส่วนกรทำงาน ความสามารถในการแปลงการทำงาน และการบริการ ยังพิจารณาจากความสามารถในการทดสอบ การทำงานข้ามระบบได้ และการจัดสภาพแวดล้อมของระบบด้วย</a:t>
            </a:r>
          </a:p>
          <a:p>
            <a:pPr marL="0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b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b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8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b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Outline of this presentation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45734"/>
            <a:ext cx="10058400" cy="4391578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ความหมายของการออกแบบซอฟต์แวร์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กระบวนการออกแบบซอฟต์แวร์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สถาปัตยกรรมและโครงสร้างสถาปัตยกรรม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คุณภาพและการประเมินคุณภาพงานออกแบบซอฟต์แวร์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แนวคิดในการออกแบบซอฟต์แวร์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กลยุทธ์และระเบียบวิธีของการออกแบบซอฟต์แวร์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แบบจำลองที่ใช้ในการออกแบบ</a:t>
            </a:r>
          </a:p>
          <a:p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43471" y="1844824"/>
            <a:ext cx="9869011" cy="4495800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การวิเคราะห์และประเมินคุณภาพ (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Quality Analysis and Evaluation)</a:t>
            </a:r>
          </a:p>
          <a:p>
            <a:pPr marL="0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การวิเคราะห์และการประเมินคุณภาพเป็นกิจกรรมที่ช่วยให้มั่นใจว่าซอฟต์แวร์ที่ถูกออกแบบไว้จะต้องมีคุณภาพโดยทีมงานสามารถใช้เครื่องมือและเทคนิคต่างๆ ในการวิเคราะห์และประเมิน ซึ่งแบ่งตามกิจกรรมได้ ดังนี้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36008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ทบทวนงานออกแบบซอฟต์แวร์ (</a:t>
            </a:r>
            <a:r>
              <a:rPr lang="en-US" sz="3200" b="1" dirty="0">
                <a:solidFill>
                  <a:srgbClr val="36008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Design Review)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เทคนิคที่ช่วยให้การทบทวนงานออกแบบมีประสิทธิภาพ ได้แก่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Group-Based Technique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เป็นเทคนิคในการตรวจสอบและปรับปรุงคุณภาพของงานออกแบบ เช่น การทบทวนสถาปัตยกรรมซอฟต์แวร์ และการตรวจสอบอย่างละเอียด เป็นต้น</a:t>
            </a:r>
          </a:p>
          <a:p>
            <a:pPr marL="0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        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95A18-CE59-4A10-9127-FA31CA643ED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42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43472" y="1772816"/>
            <a:ext cx="9865096" cy="4567808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36008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วิเคราะห์งานออกแบบ (</a:t>
            </a:r>
            <a:r>
              <a:rPr lang="en-US" sz="3200" b="1" dirty="0">
                <a:solidFill>
                  <a:srgbClr val="36008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Static Analysis)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 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ผลที่ได้จากการวิเคราะห์จะนำไปประเมินคุณภาพของงานออกแบบ เทคนิคที่ช่วยใช้การวิเคราะห์มีประสิทธิภาพ เช่น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Fault-tree Analysis, Auto-cross Checking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36008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การจำลองสถานการณ์และการสร้างต้นแบบ (</a:t>
            </a:r>
            <a:r>
              <a:rPr lang="en-US" sz="3200" b="1" dirty="0">
                <a:solidFill>
                  <a:srgbClr val="36008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Simulation and Prototyping)</a:t>
            </a:r>
            <a:r>
              <a:rPr lang="th-TH" sz="3200" b="1" dirty="0">
                <a:solidFill>
                  <a:srgbClr val="36008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การจำลองเหตุการณ์ประสิทธิภาพของซอฟต์แวร์ และการสร้างต้นแบบซอฟต์แวร์เพื่อทดสอบความเป็นไปได้ เป็นต้น</a:t>
            </a:r>
          </a:p>
          <a:p>
            <a:pPr marL="0" indent="0" algn="thaiDist">
              <a:buNone/>
            </a:pPr>
            <a:b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657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7448" y="1844824"/>
            <a:ext cx="10081120" cy="4351784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การวัด (</a:t>
            </a:r>
            <a:r>
              <a:rPr lang="en-US" sz="32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Measure)</a:t>
            </a:r>
          </a:p>
          <a:p>
            <a:pPr marL="0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การวัดสามารถใช้กับการประเมินหรือการประมาณการคุณลักษณะบางอย่าง เช่น ขนาด โครงสร้าง หรือคุณภาพ ของซอฟต์แวร์ได้ แต่การวัดคุณภาพของการออกแบบซอฟต์แวร์จะแบ่งออกเป็น 2 ประเภท ดังนี้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2C07C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การวัดการออกแบบเชิงฟังก์ชัน (</a:t>
            </a:r>
            <a:r>
              <a:rPr lang="en-US" sz="3200" b="1" dirty="0">
                <a:solidFill>
                  <a:srgbClr val="2C07C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Function-Oriented Measure)</a:t>
            </a:r>
          </a:p>
          <a:p>
            <a:pPr marL="0" indent="0" algn="thaiDist">
              <a:buNone/>
            </a:pP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ใช้กับซอฟต์แวร์ที่ออกแบบด้วย แนวคิดเชิงโครงสร้าง ที่มีการแบ่งระบบใหญ่ออกเป็นระบบย่อยตามหน้าที่ เรียกว่า โมดูล และนำเสนอด้วยแผนภาพเชิงโครงสร้าง การวัดคุณภาพประเภทนี้จึงสามารถวัดได้จากคุณลักษณะของโมดูล เช่น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Coupling Cohesion</a:t>
            </a:r>
          </a:p>
          <a:p>
            <a:pPr marL="0" indent="0" algn="thaiDist">
              <a:buNone/>
            </a:pPr>
            <a:b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22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9937104" cy="442379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การวัดการออกแบบเชิงวัตถุ (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Object-Oriented Design Measure)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ใช้กับซอฟต์แวร์ที่ถูกออกแบบด้วยแนวทางเชิงวัตถุ ที่มีการจัดให้ทุกสิ่งของระบบเป็นวัตถุ และนำเสนอโครงสร้างของซอฟต์แวร์ด้วย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Class Diagram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การวัดคุณภาพประเภทนี้ จึงสามารถวัดได้จากลักษณะภายในคลาส เช่น การวัดความสัมพันธ์ระหว่าคลาส การนับจำนวนการโต้ตอบกันระหว่างเมธอดของคลาส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15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1464" y="1772816"/>
            <a:ext cx="10513168" cy="3960440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หลักการออกแบบซอฟต์แวร์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เนื่องจากการออกแบบซอฟต์แวร์ต้องคำนึงถึงคุณภาพของซอฟต์แวร์ที่จะผลิตด้วย ดังนั้น ทีมงานจึงควรใช้แนวทางการออกแบบบางประการ เพื่อนำไปสู่การออกแบบที่ดี ดังนี้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การออกแบบควรแสดงให้เห็นถึงรูปแบบสถาปัตยกรรมที่เลือกใช้อย่างชัดเจนและมีแบบแผน       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การออกแบบควรมิลักษณะเป็นโมดูล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การออกแบบควรนำเสนอด้านข้อมูล สถาปัตยกรรม ส่วนประสาน และคอมโพ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ที่ชัดเจน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ควรออกแบบคอมโพ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ให้มีอิสระต่อกัน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ควรออกแบบให้ส่วนประสานระหว่างคอมโพ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กับสภาพแวดล้อมภายนอกมีความซับซ้อนน้อยที่สุด</a:t>
            </a:r>
          </a:p>
          <a:p>
            <a:pPr marL="0" indent="0" algn="thaiDist">
              <a:spcBef>
                <a:spcPts val="0"/>
              </a:spcBef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3621327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1464" y="1772816"/>
            <a:ext cx="9937104" cy="3888432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การออกแบบควรนำข้อมูลมาจากการวิเคราะห์ระบบ และใช้ระเบียบวิธีปฏิบัติเดียวกัน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สัญลักษณ์ที่ใช้ในการออกแบบควรสื่อความหมายได้ชัดเจน และเป็นมาตรฐาน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งานออกแบบควรมีโครงสร้างที่ดี เพื่อการแก้ไขที่ง่ายและใช้ต้นทุนน้อย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การออกแบบในระดับคอมโพ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มีลักษณะแบบ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Functional Independence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ฟังก์ชันงานมีความเป็นอิสระต่อกัน ไม่ขึ้นต่อกัน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10 คอมโพเน้นท์ของซอฟต์แวร์จะต้องมีลักษณะการขึ้นต่อกันน้อยที่สุด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Loosely Coupled)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52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99456" y="980728"/>
            <a:ext cx="8136904" cy="720080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แนวคิดในการออกแบบซอฟต์แวร์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9937104" cy="456780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การคิดแบบนามธรรม (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Abstraction)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 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เป็นพื้นฐานทางความคิดในการออกแบบอย่างหนึ่ง ที่ช่วยลดความซับซ้อนของระบบลงได้ เมื่อมีการพิจารณาถึงแนวทางแก้ไข ของแต่ละปัญหา จะเกิดการคิดแบบเป็นนามธรรมขึ้นเป็นระดับ ได้แก่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Procedural Abstraction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เป็นการสร้างลำดับขั้นตอนของชุดคำสั่งของฟังก์ชันใดฟังก์ชันหนึ่งขึ้นมา โดยจะไม่ระบุถึงรายละเอียดภายในฟังก์ชั่น  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Data Abstraction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คือ ชื่ออ็อบเจ็กต์ข้อมูลที่อยู่ใน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Procedural Abstraction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b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39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844824"/>
            <a:ext cx="10009112" cy="44958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สถาปัตยกรรม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Architecture)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เป้าหมายของการออกแบบสถาปัตยกรรม ก็เพื่อเป็นกรอบให้กับการออกแบบส่วนประกอบที่เหลือของระบบ ให้เป็นไปในทิศทางเดียวกัน และอยู่บนสถาปัตยกรรมเดียวกันนั่นเอง การออกแบบโครงสร้างหรือสถาปัตยกรรมสามารถนำเสนอออกมาในรูปแบบจำลอง 4 ชนิด ได้แก่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Structural Model, Framework Model, Dynamic Model, Process Model,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Functional Model</a:t>
            </a:r>
          </a:p>
          <a:p>
            <a:pPr marL="0" indent="0" algn="thaiDist">
              <a:buNone/>
            </a:pPr>
            <a:b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b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44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9937104" cy="456780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แบบแผน (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Pattern)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  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คือหลักและวิธีแก้ไขปัญหาชนิดใดชนิดหนึ่งที่สามารถนำไปใช้กับปัญหาชนิดเดียวกันที่เกิดซ้ำได้ โดยจะต้องอธิบายโครงสร้างการออกแบบซอฟต์แวร์ไว้อย่างละเอียด ไม่ว่าจะเป็นชื่อแบบแผน วิธีแก้ปัญหา และผลที่ตามมา การใช้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Pattern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จะช่วยให้งานผลิตซอฟต์แวร์จะดำเนินไปได้รวดเร็ว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การแบ่งระบบ (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Modularity)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เป็นการแบ่งระบบหรือซอฟต์แวร์ออกเป็นส่วนย่อยๆ แต่ละส่วน ในระบบงานใดๆ ย่อมประกอบไปด้วยการทำงานหลายส่วนหากแบ่งออกแต่ละส่วนจะสามารถทำงานได้ง่ายขึ้น ลดความซักซ้อน</a:t>
            </a:r>
          </a:p>
          <a:p>
            <a:pPr marL="0" indent="0" algn="thaiDist"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07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1464" y="1772816"/>
            <a:ext cx="9865096" cy="456780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การซ่อนรายละเอียด (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Information Hiding)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เนื่องจากการแบ่งระบบออกเป็นโมดูลย่อย นักออกแบบระบบได้เล็งเห็นปัญหาที่อาจเกิดขึ้นเมื่อมีการนำมาประสานเพื่อทำให้ทำงานร่วมกัน จึงเกิดความยุ่งยากในการใช้งานร่วมกัน จึงซ่อนรายละเอียดไว้เพื่อป้องกันการเข้าถึง ซึ่งอาจส่งผลให้ผิดพลาดได้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1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97280" y="908720"/>
            <a:ext cx="10058400" cy="82864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ความหมายของการออกแบบซอฟต์แวร์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844824"/>
            <a:ext cx="9956224" cy="420776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FF9933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การออกแบบระบบ (</a:t>
            </a:r>
            <a:r>
              <a:rPr lang="en-US" sz="3200" b="1" dirty="0">
                <a:solidFill>
                  <a:srgbClr val="FF9933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System Design</a:t>
            </a:r>
            <a:r>
              <a:rPr lang="th-TH" sz="3200" b="1" dirty="0">
                <a:solidFill>
                  <a:srgbClr val="FF9933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0" indent="0" algn="thaiDist">
              <a:buNone/>
              <a:tabLst>
                <a:tab pos="355600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เป็นการนำความต้องการของผู้ใช้มาแปลงให้อยู่ในรูปของแบบ (เปรียบได้กับพิมพ์เขียว) ก่อนนำไปสร้างเป็นผลิตภัณฑ์</a:t>
            </a:r>
          </a:p>
          <a:p>
            <a:pPr marL="0" indent="0" algn="thaiDist">
              <a:buNone/>
              <a:tabLst>
                <a:tab pos="355600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สิ่งที่ได้จากการออกแบบ คือ ข้อกำหนดเฉพาะของการออกแบบ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Specification Document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0" indent="0" algn="thaiDist">
              <a:buNone/>
              <a:tabLst>
                <a:tab pos="355600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สิ่งจำเป็นที่สุดที่จะนำมาใช้ในการออกแบบ คือ ข้อกำหนดความต้องการของผู้ใช้และแบบจำลองที่ได้จากการวิเคราะห์ เพื่อนำมาสร้างเป็นแบบจำลองของการออกแบบที่มีรายละเอียดทางเทคนิคมากพอที่จะเป็นประโยชน์ในการเขียนโปรแกรม</a:t>
            </a:r>
          </a:p>
        </p:txBody>
      </p:sp>
    </p:spTree>
    <p:extLst>
      <p:ext uri="{BB962C8B-B14F-4D97-AF65-F5344CB8AC3E}">
        <p14:creationId xmlns:p14="http://schemas.microsoft.com/office/powerpoint/2010/main" val="2145853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844824"/>
            <a:ext cx="9937104" cy="44958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ความเป็นอิสระต่อกันในการทำงาน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Functional Independence)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</a:t>
            </a:r>
            <a:r>
              <a:rPr lang="en-US" sz="3200" b="1" dirty="0">
                <a:solidFill>
                  <a:srgbClr val="FFC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Coupling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เป็นการวัดความสัมพันธ์ระหว่างโมดูล 2 โมดูลว่ามีความซับซ้อนหรือมีระดับการขึ้นต่อกันของโมดูลมากน้อยเพียงใด</a:t>
            </a:r>
          </a:p>
          <a:p>
            <a:pPr marL="0" indent="0" algn="thaiDist">
              <a:buNone/>
            </a:pP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  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Cohesion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เป็นการวัดระดับการยึดเกาะกันของหน้าที่หรือกิจกรรมในโมดูล เพื่อประมวลข้อมูลเป็นผลลัพธ์ที่ต้องการ ลักษณะโครงสร้างที่ดีจะต้องมีระดับการยึดเกะกันของหน้าที่ในโมดูลสูง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01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10009112" cy="456780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การกลั่นกรอง (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Refinement)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การกลั่นกรองเป็นการบรรยายรายละเอียดของแต่ละฟังก์ชันเป็นลำดับขั้น เริ่มต้นจากชื่อฟังก์ชันที่จะถูกกำหนดขึ้นในระดับบนสุดของการคิดแบบนามธรรม ซึ่งเป็นเพียงการกำหนดชื่อฟังก์ชันเท่านั้น ยังไม่มีรายละเอียดการทำงานภายในข้อมูล การกลั่นกรองเป็นการนำชื่อฟังก์ชันเหล่านั้น มาเพิ่มเติมรายละเอียดการทำงานภายในให้ชัดเจนยิ่งขึ้นในแต่ละระดับของการกลั่นกรอง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419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1464" y="1772816"/>
            <a:ext cx="9865096" cy="456780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การปรับโครงสร้างการออกแบบ (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Refactoring)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เป็นเทคนิคในการปรับโครงสร้างการออกแบบภายในของคอมโพ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โดยไม่ต้องเปลี่ยนฟังก์ชันหรือพฤติกรรมของคอมโพ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โดยเมื่อซอฟต์แวร์ถูกปรับโครงสร้าง จะเริ่มต้นจากการนำงานออกแบบเดิมมาพิจารณาถึงความซ้ำซ้อน ส่วนประกอบที่ไม่ได้ถูกใช้งาน อัลกอริธึมที่ไม่มีประสิทธิภาพหรือไม่จำเป็น ตลอดจนโครงสร้างข้อมูลที่ไม่เหมาะสม หรือข้อผิดพลาดจากการออแบบอื่นๆ แล้วนำมาแก้ไขให้มีประสิทธิภาพและถูกต้องมากขึ้น </a:t>
            </a:r>
          </a:p>
        </p:txBody>
      </p:sp>
    </p:spTree>
    <p:extLst>
      <p:ext uri="{BB962C8B-B14F-4D97-AF65-F5344CB8AC3E}">
        <p14:creationId xmlns:p14="http://schemas.microsoft.com/office/powerpoint/2010/main" val="1703865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10009112" cy="456780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2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Design Class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สำหรับการวิเคราะห์ระบบด้วยแนวทางเชิงวัตถุ เมื่อจบขั้นตอนการวิเคราะห์ระบบแล้ว สิ่งที่ได้คือ แบบจำลองคลาส ที่แสดงเพียงมุมมองของระบบในระดับบนเท่านั้น เมื่อมาถึงขั้นตอนการออกแบบ วิศวกรซอฟต์แวร์จะต้องนำแบบจำลองคลาสเหล่านั้น มากลั่นกรองเพื่อกำหนดรายละเอียดเชิงลึกของแต่ละคลาสอีกครั้ง เพื่อให้เขียนโค้ดได้ง่ายขึ้น และต้องสร้างแบบจำลองคลาสที่แสดงให้เห็นถึงโครงสร้างภายในที่สนับสนุนกระบวนการทางธุรกิจด้วย</a:t>
            </a:r>
          </a:p>
        </p:txBody>
      </p:sp>
    </p:spTree>
    <p:extLst>
      <p:ext uri="{BB962C8B-B14F-4D97-AF65-F5344CB8AC3E}">
        <p14:creationId xmlns:p14="http://schemas.microsoft.com/office/powerpoint/2010/main" val="14342457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79576" y="764704"/>
            <a:ext cx="8424936" cy="720080"/>
          </a:xfrm>
        </p:spPr>
        <p:txBody>
          <a:bodyPr/>
          <a:lstStyle/>
          <a:p>
            <a:r>
              <a:rPr lang="th-TH" sz="4400" dirty="0">
                <a:solidFill>
                  <a:schemeClr val="tx1"/>
                </a:solidFill>
              </a:rPr>
              <a:t>แนวคิดในการออกแบบซอฟต์แวร์</a:t>
            </a:r>
            <a:endParaRPr lang="th-TH" sz="4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79576" y="1556792"/>
            <a:ext cx="8135888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Design Class</a:t>
            </a:r>
            <a:br>
              <a:rPr lang="en-US" sz="3600" dirty="0">
                <a:latin typeface="Angsana New" pitchFamily="18" charset="-34"/>
                <a:cs typeface="Angsana New" pitchFamily="18" charset="-34"/>
              </a:rPr>
            </a:br>
            <a:r>
              <a:rPr lang="en-US" sz="3600" dirty="0">
                <a:latin typeface="Angsana New" pitchFamily="18" charset="-34"/>
                <a:cs typeface="Angsana New" pitchFamily="18" charset="-34"/>
              </a:rPr>
              <a:t>       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สิ่งที่ได้คือ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Design Class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ซึ่งประกอบไปด้วย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Design Class 5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ชนิด แบ่งตาม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Layer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ของสถาปัตยกรรมระบบ ได้แก่ </a:t>
            </a:r>
            <a:endParaRPr lang="en-US" sz="36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1. User Interface Class</a:t>
            </a:r>
          </a:p>
          <a:p>
            <a:pPr marL="0" indent="0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2. Business Domain Class</a:t>
            </a:r>
          </a:p>
          <a:p>
            <a:pPr marL="0" indent="0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3. Process Class</a:t>
            </a:r>
          </a:p>
          <a:p>
            <a:pPr marL="0" indent="0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4. Persistent Class </a:t>
            </a:r>
          </a:p>
          <a:p>
            <a:pPr marL="0" indent="0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5. System Class</a:t>
            </a:r>
            <a:br>
              <a:rPr lang="en-US" sz="3600" dirty="0"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44032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27448" y="1052736"/>
            <a:ext cx="8424936" cy="648072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กลยุทธ์และระเบียบวิธีของการออกแบบซอฟต์แวร์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844824"/>
            <a:ext cx="9865096" cy="42797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กลยุทธ์ในการอกแบบซอฟต์แวร์ เป็นเพียงหลักและแนวทางในการปฏิบัติงานแบบซอฟต์แวร์เท่านั้น ไม่ได้ระบุถึงวิธีทำงานอย่างชัดเจน แต่สำหรับระเบียบวิธี ในการออกแบบซอฟต์แวร์จะระบุถึงรายละเอียดของวิธีการทำงานอย่างชัดเจน พร้อมกับเตรียมสัญลักษณ์ต่างๆ ของแบบจำลองเฉพาะระเบียบวิธีนั้นไว้ให้ใช้งานด้วย ทำให้ทีมวิศวกรซอฟต์แวร์ทำงานได้ง่ายขึ้น ปัจจุบัน กลยุทธ์และระเบียบวิธีในการออกแบบซอฟต์แวร์มีหลายวิธี สรุปได้ดังนี้</a:t>
            </a:r>
          </a:p>
          <a:p>
            <a:pPr marL="0" indent="0" algn="ju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46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1464" y="1772816"/>
            <a:ext cx="9937104" cy="435178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FFC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กลยุทธ์ทั่วไปในการออกแบบซอฟต์แวร์ (</a:t>
            </a:r>
            <a:r>
              <a:rPr lang="en-US" sz="3200" b="1" dirty="0">
                <a:solidFill>
                  <a:srgbClr val="FFC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General Strategy)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กลยุทธ์ทั่วไปในการออกแบบซอฟต์แวร์ ได้แก่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Divide-and Conquer, Stepwise Refinement, Top-down and Bottom-up Strategy, Data Abstraction and Information Hiding, Heuristic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Pattern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9117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1464" y="1772816"/>
            <a:ext cx="10009112" cy="4351784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การออกแบบเชิงฟังก์ชัน (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Function-Oriented Design)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</a:t>
            </a:r>
            <a:r>
              <a:rPr lang="th-TH" sz="32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การออกแบบเชิงโครงสร้าง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เป็นระเบียบวิธีที่ได้รับความนิยมมาตั้งแต่อดีตจนถึงปัจจุบันเป็นวิธีในการพิจารณาถึงฟังก์ชันของซอฟต์แวร์เป็นเกณฑ์ในการแบ่งส่วนซอฟต์แวร์ออกเป็นส่วนย่อย จากนั้นจะกำหนดรายละเอียดในแต่ละส่วนย่อยของซอฟต์แวร์และปรับปรุงในลักษณะโครงสร้างลำดับขั้นจากบนลงล่าง </a:t>
            </a:r>
          </a:p>
          <a:p>
            <a:pPr marL="0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สิ่งที่ใช้ประกอบการออกแบบเชิงโครงสร้าง คือ แผนภาพกระแสข้อมูล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Data Flow Diagram :DFD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และรายละเอียดของกระบวนการ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Process Description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604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1464" y="1772816"/>
            <a:ext cx="9865096" cy="435178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การออกแบบเชิงวัตถุ (</a:t>
            </a:r>
            <a:r>
              <a:rPr lang="en-US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Object-oriented Design)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ระเบียบวิธีเชิงวัตถุในปัจจุบันมีหลากหลายวิธี ในยุคแรกของระเบียบวิธีการออกแบบเชิงวัตถุ จะพิจารณาหาวัตถุในโดเมนที่สนใจจากคำอธิบายความต้องการของลูกค้า และจัดโครงสร้าง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ของอ็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อบ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เจ็กต์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Inheritance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Polymorphism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ต่อมา ได้มีระเบียบวิธีการออกแบบซอฟต์แวร์แบบคอมโพ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Component-base Design)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ขึ้นมา เพื่อช่วยให้การผลิตซอฟต์แวร์รวดเร็วขึ้น</a:t>
            </a:r>
          </a:p>
        </p:txBody>
      </p:sp>
    </p:spTree>
    <p:extLst>
      <p:ext uri="{BB962C8B-B14F-4D97-AF65-F5344CB8AC3E}">
        <p14:creationId xmlns:p14="http://schemas.microsoft.com/office/powerpoint/2010/main" val="16454937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43472" y="1772816"/>
            <a:ext cx="9793088" cy="435178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การออกแบบโดยใช้ข้อมูลเป็นศูนย์กลาง (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Data-structure Centered Design)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เป็นวิธีการออกแบบโดยใช้ข้อมูลที่ฟังก์ชันจะนำมาประมวลผลเป็นหลัก เริ่มต้นจากการแสดงโครงสร้างข้อมูล ทั้งที่เป็นข้อมูลนำเข้าและผลลัพธ์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Input and Output Data)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โดยสร้างเป็นแผนภาพเพื่อจำลองโครงสร้างของข้อมูลเหล่านั้น ยกตัวอย่างแผนภาพเช่น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Jackson Diagram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 จากนั้น ทีมงานจะนำแผนภาพดังกล่าวไปออกแบบโครงสร้างควบคุมการทำงานของโปรแกรมต่อไป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63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ภาพจำลองความสำคัญของข้อกำหนดความต้องการ</a:t>
            </a:r>
          </a:p>
        </p:txBody>
      </p:sp>
      <p:sp>
        <p:nvSpPr>
          <p:cNvPr id="6" name="พับมุม 5"/>
          <p:cNvSpPr/>
          <p:nvPr/>
        </p:nvSpPr>
        <p:spPr>
          <a:xfrm>
            <a:off x="2567608" y="1916832"/>
            <a:ext cx="1368152" cy="1512168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5640" y="146562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What</a:t>
            </a: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5154" y="2272188"/>
            <a:ext cx="14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Function &amp; Analysis</a:t>
            </a:r>
          </a:p>
          <a:p>
            <a:pPr algn="ctr"/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Models</a:t>
            </a:r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322" y="4149080"/>
            <a:ext cx="1507232" cy="15072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39988" y="5805264"/>
            <a:ext cx="14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ลูกค้า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/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ผู้ใช้</a:t>
            </a: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4" y="2044006"/>
            <a:ext cx="1574957" cy="1535251"/>
          </a:xfrm>
          <a:prstGeom prst="rect">
            <a:avLst/>
          </a:prstGeom>
        </p:spPr>
      </p:pic>
      <p:sp>
        <p:nvSpPr>
          <p:cNvPr id="12" name="พับมุม 11"/>
          <p:cNvSpPr/>
          <p:nvPr/>
        </p:nvSpPr>
        <p:spPr>
          <a:xfrm>
            <a:off x="7824192" y="1916832"/>
            <a:ext cx="1368152" cy="1512168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67379" y="2473642"/>
            <a:ext cx="1795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Models</a:t>
            </a:r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84232" y="146562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How</a:t>
            </a: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5" name="รูปภาพ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94" y="4095616"/>
            <a:ext cx="1795066" cy="175517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208970" y="3579256"/>
            <a:ext cx="2615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นักออกแบบระบบ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25262" y="5877277"/>
            <a:ext cx="2615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โปรแกรมเมอร์</a:t>
            </a:r>
          </a:p>
        </p:txBody>
      </p:sp>
      <p:sp>
        <p:nvSpPr>
          <p:cNvPr id="18" name="ลูกศรขวา 17"/>
          <p:cNvSpPr/>
          <p:nvPr/>
        </p:nvSpPr>
        <p:spPr>
          <a:xfrm>
            <a:off x="4223792" y="2393306"/>
            <a:ext cx="648072" cy="4596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9" name="ลูกศรขวา 18"/>
          <p:cNvSpPr/>
          <p:nvPr/>
        </p:nvSpPr>
        <p:spPr>
          <a:xfrm>
            <a:off x="6960096" y="2393306"/>
            <a:ext cx="648072" cy="4596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0" name="ลูกศรขวา 19"/>
          <p:cNvSpPr/>
          <p:nvPr/>
        </p:nvSpPr>
        <p:spPr>
          <a:xfrm rot="5400000">
            <a:off x="8247314" y="3582792"/>
            <a:ext cx="466706" cy="4596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1" name="ลูกศรขวา 20"/>
          <p:cNvSpPr/>
          <p:nvPr/>
        </p:nvSpPr>
        <p:spPr>
          <a:xfrm rot="16200000">
            <a:off x="3060093" y="3605911"/>
            <a:ext cx="373690" cy="32037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04588" y="6344720"/>
            <a:ext cx="482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แสดงการนำ 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Analysis Model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มาใช้ในการออกแบบ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550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844824"/>
            <a:ext cx="10009112" cy="427977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การออกแบบคอมโพ</a:t>
            </a:r>
            <a:r>
              <a:rPr lang="th-TH" sz="3200" b="1" dirty="0" err="1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Component-base Design: CBD)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 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เป็นวิธีการออกแบบซอฟต์แวร์ด้วยการแบ่งเป็นส่วนประกอบย่อยที่เรียกว่า คอมโพเน้นท์        จะทำงานเป็นอิสระต่อกัน ทำงานได้ด้วยตนเอง และสามารถประกอบกับคอมโพเน้นท์อื่นเพื่อเติมเต็มการทำงานให้กับซอฟต์แวร์ได้ ดังนั้น จึงต้องมีการสื่อสารระหว่างคอมโพเน้นท์ผ่านทาง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ได้ถูกพัฒนาขึ้นเพื่อตอบสนองความต้องการผลิตซอฟต์แวร์ที่สามารถนำกลับมาใช้ใหม่ได้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824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99456" y="980728"/>
            <a:ext cx="8424936" cy="720080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แบบจำลองที่ใช้ในการออกแบบ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9288016" cy="435178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จำแนกได้เป็น 2 กลุ่ม ดังนี้ </a:t>
            </a:r>
            <a:b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1. กลุ่ม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Structural Description (Static View)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2. กลุ่ม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Behavioral Description (Dynamic View)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5711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1464" y="1772816"/>
            <a:ext cx="9865096" cy="4639816"/>
          </a:xfrm>
        </p:spPr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กลุ่ม 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Structural Description (Static View) </a:t>
            </a:r>
            <a:endParaRPr lang="th-TH" sz="3200" b="1" dirty="0">
              <a:solidFill>
                <a:srgbClr val="6600FF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เป็นแบบจำลองที่ใช้อธิบายมุมมองด้านโครงสร้างของซอฟต์แวร์ โดยแสดงให้เห็นรายละเอียดของแต่ละคอมโพเน้นท์และความสัมพันธ์ระหว่างคอมโพเน้นท์ด้วย แบบจำลองในกลุ่มนี้ อาจอธิบายโครงสร้างด้วยแผนภาพหรือข้อความ ได้แก่</a:t>
            </a:r>
          </a:p>
          <a:p>
            <a:pPr marL="0" indent="0" algn="thaiDist">
              <a:buNone/>
              <a:tabLst>
                <a:tab pos="531813" algn="l"/>
              </a:tabLst>
            </a:pP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    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1.1 Architecture Description Language: ADU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ใช้อธิบายสถาปัตยกรรมซอฟต์แวร์แบบคอมโพเน้นท์และการเชื่อมต่อคอมโพเน้นท์</a:t>
            </a:r>
          </a:p>
          <a:p>
            <a:pPr marL="0" indent="0" algn="thaiDist">
              <a:buNone/>
              <a:tabLst>
                <a:tab pos="531813" algn="l"/>
              </a:tabLst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- Class And Object Diagram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แผนภาพแสดงโครงสร้างของคลาส (อ็อบเจ็กต์) และความสัมพันธ์ระหว่างคลาส</a:t>
            </a:r>
          </a:p>
          <a:p>
            <a:pPr marL="0" indent="0" algn="thaiDist">
              <a:buNone/>
              <a:tabLst>
                <a:tab pos="531813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Component Diagram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แผนภาพแสดงคอมโพเน้นท์ที่เป็นส่วนประกอบของระบบ และแสดงความสัมพันธ์ระหว่างคอมโพเน้นท์ นอกจากนี้ยังแสดงให้เห็น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ของคอมโพเน้นท์ด้วย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34046531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844824"/>
            <a:ext cx="9865096" cy="4567808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</a:t>
            </a: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   </a:t>
            </a:r>
            <a:r>
              <a:rPr lang="en-US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1.2 Collaboration Responsibility Card: CRC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ใช้บันทึกชื่อคอมโพเน้นท์ (คลาส) พร้อมกับคอมโพเน้นท์ที่มีความสัมพันธ์กันและหน้าที่ของคอมโพเน้นท์ด้วย 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- Deployment Diagram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แผนภาพแสดงโครงสร้างทางด้านฮาร์ดแวร์ (โหนด) ของระบบและความสัมพันธ์ระหว่างโหนดชนิดต่างๆ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- Entity Relationship Diagram ERD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แผนภาพแสดงความสัมพันธ์ระหว่าง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Entity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ใช้แสดงโครงร่างของฐานข้อมูล</a:t>
            </a:r>
          </a:p>
          <a:p>
            <a:pPr marL="0" indent="0" algn="thaiDist">
              <a:buNone/>
            </a:pP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11197504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10225136" cy="4351784"/>
          </a:xfrm>
        </p:spPr>
        <p:txBody>
          <a:bodyPr/>
          <a:lstStyle/>
          <a:p>
            <a:pPr marL="0" indent="0">
              <a:buNone/>
            </a:pPr>
            <a:r>
              <a:rPr lang="th-TH" sz="32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       </a:t>
            </a:r>
            <a:r>
              <a:rPr lang="en-US" sz="32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 Interface Description Language: IDL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มีลักษณะคล้ายกับการเขียนคำสั่งในโปรแกรม ใช้กำหนดรายละเอียดของ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</a:t>
            </a:r>
            <a:b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 - Jackson Structure Diagram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แผนภาพแสดงโครงสร้างควบคุมการประมวลผลข้อมูลแบบเรียงลำดับแบบเลือกทำ</a:t>
            </a: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Structure Chart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แผนภาพแสดงโครงสร้างของโปรแกรม แสดงให้เห็นการเรียกใช้โมดูล</a:t>
            </a: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95A18-CE59-4A10-9127-FA31CA643ED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457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9937104" cy="4351784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กลุ่ม 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Behavioral Description (Dynamic View)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เป็นแบบจำลองที่ใช้อธิบายมุมมองด้านพฤติกรรมการทำงานของซอฟต์แวร์และคอมโพ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แสดงให้เห็นพฤติกรรม การทำงานที่เปลี่ยนแปลงไปเมื่อเกิดเหตุการณ์ใดเหตุการณ์หนึ่ง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Activity Diagram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แผนภาพแสดงลำดับการดำเนินกิจกรรมของระบบที่เกิดจากการทำงาน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ของอ็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อบ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เจ็กต์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Collaborative Diagram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แผนภาพแสดงให้เห็นถึงการปฏิสัมพันธ์ระหว่าง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อ็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อบ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เจ็กต์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(เมื่อไม่เป็นไปตามลำดับเวลา)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Data Flow Diagram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แผนภาพแสดงการไหลของข้อมูล จากกระบวนการหนึ่งไปอีกกระบวนการหนึ่ง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37796318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10081120" cy="4351784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Decision Table and Diagram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ารางการตัดสินใจใช้แสดงให้เห็นการตัดสินใจดำเนินกิจกรรมอย่างใดอย่างหนึ่งของระบบภายใต้เงื่อนไขที่ซับซ้อน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Flowchart and Structure Flowchart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แผนภาพแสดงลำดับการดำเนินกิจกรรม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Sequence Diagram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าพแสดงปฏิสัมพันธ์ระหว่างอ็อบเจ็กต์โดยแสดงถึงสถานะและการเปลี่ยนแปลงสถานะของอ็อบเจ็กต์ที่มีต่อเหตุการณ์ใดเหตุการณ์หนึ่ง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Formal Specification Language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ใช้กำหนดรายละเอียดของ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และพฤติกรรมของคอมโพเน้นท์</a:t>
            </a:r>
          </a:p>
          <a:p>
            <a:pPr marL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Pseudo-code and Program Design Language PDL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มีลักษณะคล้ายกับการเขียนคำสั่งในโปรแกรม เรียกว่า รหัสเทียม จำลองการทำงานของฟังก์ชัน โพรซีเดอร์ หรือเมธอด    </a:t>
            </a:r>
          </a:p>
        </p:txBody>
      </p:sp>
    </p:spTree>
    <p:extLst>
      <p:ext uri="{BB962C8B-B14F-4D97-AF65-F5344CB8AC3E}">
        <p14:creationId xmlns:p14="http://schemas.microsoft.com/office/powerpoint/2010/main" val="28464745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een and black text with a question mark and a question mark&#10;&#10;Description automatically generated">
            <a:extLst>
              <a:ext uri="{FF2B5EF4-FFF2-40B4-BE49-F238E27FC236}">
                <a16:creationId xmlns:a16="http://schemas.microsoft.com/office/drawing/2014/main" id="{7A16B1C3-C91E-A47C-3345-AFD0FE71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742252"/>
            <a:ext cx="6912217" cy="3904737"/>
          </a:xfrm>
          <a:prstGeom prst="rect">
            <a:avLst/>
          </a:prstGeom>
        </p:spPr>
      </p:pic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8136904" cy="4539208"/>
          </a:xfrm>
        </p:spPr>
        <p:txBody>
          <a:bodyPr/>
          <a:lstStyle/>
          <a:p>
            <a:r>
              <a:rPr lang="th-TH" sz="40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ด้านวิศวกรรมซอฟต์แวร์</a:t>
            </a: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มุ่งเน้นการผลิตซอฟต์แวร์เป็นหลัก </a:t>
            </a: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งานออกแบบซอฟต์แวร์เป็นหัวใจของกระบวนการผลิต   </a:t>
            </a:r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5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72816"/>
            <a:ext cx="9937104" cy="4323184"/>
          </a:xfrm>
        </p:spPr>
        <p:txBody>
          <a:bodyPr/>
          <a:lstStyle/>
          <a:p>
            <a:pPr algn="thaiDist"/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การออกแบบซอฟต์แวร์ (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Design)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คือกระบวนการกำหนดสถาปัตยกรรม ส่วนประกอบ ส่วนประสาน และลักษณะด้านอื่นๆ ของระบบหรือส่วนประกอบของระบบ โดยการออกแบบซอฟต์แวร์ยังมีความหมายรวมถึงสิ่งที่ได้จากการออกแบบ ซึ่งก็คือ แบบจำลองของการออกแบบ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 Model) (IEEE610-12, 1990)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b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4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737360"/>
            <a:ext cx="9956224" cy="4358640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ในทางวิศวกรรมซอฟต์แวร์แล้วการนำความรู้ด้านวิศวกรรมซอฟต์แวร์มาประยุกต์ใช้กับการออกแบบ ก็คือ </a:t>
            </a:r>
            <a:r>
              <a:rPr lang="th-TH" sz="3200" b="1" dirty="0">
                <a:solidFill>
                  <a:srgbClr val="FFC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วิศวกรรมการออกแบบ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ซึ่งมี</a:t>
            </a:r>
            <a:r>
              <a:rPr lang="th-TH" sz="3200" b="1" dirty="0">
                <a:solidFill>
                  <a:srgbClr val="FFC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เป้าหมายคือ การสร้างแบบร่างของระบบ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หรือการนำเสนอระบบในแต่ละด้าน ให้มีคุณสมบัติที่ดี ได้แก่ </a:t>
            </a:r>
            <a:r>
              <a:rPr lang="en-US" sz="3200" b="1" dirty="0">
                <a:solidFill>
                  <a:srgbClr val="FFC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Firmness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โปรแกรมที่ได้รับการออกแบบจะต้องไม่มีข้อผิดพลาด) </a:t>
            </a:r>
            <a:r>
              <a:rPr lang="en-US" sz="3200" b="1" dirty="0">
                <a:solidFill>
                  <a:srgbClr val="FFC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Commodity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จะต้องตรงกับวัตถุประสงค์การใช้งาน) และ </a:t>
            </a:r>
            <a:r>
              <a:rPr lang="en-US" sz="3200" b="1" dirty="0">
                <a:solidFill>
                  <a:srgbClr val="FFC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Delight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ต้องทำให้ผู้ใช้รู้สึกพอใจ) ทั้งหมดคือคุณภาพ</a:t>
            </a:r>
          </a:p>
          <a:p>
            <a:pPr algn="thaiDist"/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95A18-CE59-4A10-9127-FA31CA643ED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7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9456" y="1844824"/>
            <a:ext cx="8782744" cy="4251176"/>
          </a:xfrm>
        </p:spPr>
        <p:txBody>
          <a:bodyPr>
            <a:normAutofit lnSpcReduction="10000"/>
          </a:bodyPr>
          <a:lstStyle/>
          <a:p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ปัจจัยที่ส่งผลให้การออกแบบมีคุณภาพ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ประสบการณ์ของบุคลากร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หลักการ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แนวทาง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เครื่องมือ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ระเบียบวิธีที่จะนำมาใช้</a:t>
            </a:r>
          </a:p>
          <a:p>
            <a:r>
              <a:rPr lang="th-TH" sz="3200" b="1">
                <a:latin typeface="SP SUAN DUSIT" panose="02000000000000000000" pitchFamily="2" charset="0"/>
                <a:cs typeface="SP SUAN DUSIT" panose="02000000000000000000" pitchFamily="2" charset="0"/>
              </a:rPr>
              <a:t>6. การ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กำหนดเงื่อนไขเพื่อวัดคุณภาพของงาน</a:t>
            </a:r>
          </a:p>
        </p:txBody>
      </p:sp>
    </p:spTree>
    <p:extLst>
      <p:ext uri="{BB962C8B-B14F-4D97-AF65-F5344CB8AC3E}">
        <p14:creationId xmlns:p14="http://schemas.microsoft.com/office/powerpoint/2010/main" val="3640673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97280" y="908720"/>
            <a:ext cx="10058400" cy="828640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FF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กระบวนการออกแบบซอฟต์แวร์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358640"/>
          </a:xfrm>
        </p:spPr>
        <p:txBody>
          <a:bodyPr/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กระบวนการออกแบบซอฟต์แวร์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Software Design Process)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จะมีลักษณะการทำงานแบบซ้ำ ๆ เนื่องจากต้องนำความต้องการของระบบที่ผ่านมาวิเคราะห์แล้วในแต่ละด้าน ทั้งด้านข้อมูล ฟังก์ชัน และส่วนประกอบ มาแปลงเป็นข้อกำหนดของการออกแบบ </a:t>
            </a:r>
          </a:p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ดังนั้น ข้อกำหนดการออกแบบจึงสอดคล้องกับข้อกำหนดความต้องการและสามารถใช้สื่อสารกับโปรแกรมเมอร์ได้ กระบวนการออกแบบนั้นจะประกอบไปด้วยการออกแบบใน 2 ระดับ ได้แก่ การออกแบบเชิงสถาปัตยกรรม และการออกแบบในรายละเอียด</a:t>
            </a:r>
          </a:p>
          <a:p>
            <a:pPr algn="thaiDist"/>
            <a:b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118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1539</TotalTime>
  <Words>3577</Words>
  <Application>Microsoft Office PowerPoint</Application>
  <PresentationFormat>Widescreen</PresentationFormat>
  <Paragraphs>186</Paragraphs>
  <Slides>47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Angsana New</vt:lpstr>
      <vt:lpstr>Calibri</vt:lpstr>
      <vt:lpstr>Calibri Light</vt:lpstr>
      <vt:lpstr>SP SUAN DUSIT</vt:lpstr>
      <vt:lpstr>Retrospect</vt:lpstr>
      <vt:lpstr>Chapter 10 : Software Design</vt:lpstr>
      <vt:lpstr>Outline of this presentation</vt:lpstr>
      <vt:lpstr>1. ความหมายของการออกแบบซอฟต์แวร์</vt:lpstr>
      <vt:lpstr>ภาพจำลองความสำคัญของข้อกำหนดความต้องการ</vt:lpstr>
      <vt:lpstr>PowerPoint Presentation</vt:lpstr>
      <vt:lpstr>PowerPoint Presentation</vt:lpstr>
      <vt:lpstr>PowerPoint Presentation</vt:lpstr>
      <vt:lpstr>PowerPoint Presentation</vt:lpstr>
      <vt:lpstr>กระบวนการออกแบบซอฟต์แวร์</vt:lpstr>
      <vt:lpstr>PowerPoint Presentation</vt:lpstr>
      <vt:lpstr>3. สถาปัตยกรรมและโครงสร้างสถาปัตยกรรมซอฟต์แวร์ </vt:lpstr>
      <vt:lpstr>โครงสร้างสถาปัตยกรรมและมุมมอง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คุณภาพและการประเมินคุณภาพงานออกแบบซอฟต์แวร์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แนวคิดในการออกแบบซอฟต์แวร์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แนวคิดในการออกแบบซอฟต์แวร์</vt:lpstr>
      <vt:lpstr>6. กลยุทธ์และระเบียบวิธีของการออกแบบซอฟต์แวร์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แบบจำลองที่ใช้ในการออกแบบ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Admin</cp:lastModifiedBy>
  <cp:revision>146</cp:revision>
  <dcterms:created xsi:type="dcterms:W3CDTF">1997-11-07T14:07:18Z</dcterms:created>
  <dcterms:modified xsi:type="dcterms:W3CDTF">2025-03-30T08:00:02Z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