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09" r:id="rId1"/>
  </p:sldMasterIdLst>
  <p:notesMasterIdLst>
    <p:notesMasterId r:id="rId49"/>
  </p:notesMasterIdLst>
  <p:handoutMasterIdLst>
    <p:handoutMasterId r:id="rId50"/>
  </p:handoutMasterIdLst>
  <p:sldIdLst>
    <p:sldId id="256" r:id="rId2"/>
    <p:sldId id="272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319" r:id="rId28"/>
    <p:sldId id="320" r:id="rId29"/>
    <p:sldId id="322" r:id="rId30"/>
    <p:sldId id="323" r:id="rId31"/>
    <p:sldId id="324" r:id="rId32"/>
    <p:sldId id="325" r:id="rId33"/>
    <p:sldId id="326" r:id="rId34"/>
    <p:sldId id="327" r:id="rId35"/>
    <p:sldId id="328" r:id="rId36"/>
    <p:sldId id="329" r:id="rId37"/>
    <p:sldId id="330" r:id="rId38"/>
    <p:sldId id="331" r:id="rId39"/>
    <p:sldId id="332" r:id="rId40"/>
    <p:sldId id="333" r:id="rId41"/>
    <p:sldId id="334" r:id="rId42"/>
    <p:sldId id="335" r:id="rId43"/>
    <p:sldId id="337" r:id="rId44"/>
    <p:sldId id="338" r:id="rId45"/>
    <p:sldId id="339" r:id="rId46"/>
    <p:sldId id="340" r:id="rId47"/>
    <p:sldId id="292" r:id="rId4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6600FF"/>
    <a:srgbClr val="FF00FF"/>
    <a:srgbClr val="FF6600"/>
    <a:srgbClr val="FF9933"/>
    <a:srgbClr val="FFFF66"/>
    <a:srgbClr val="FFFFCC"/>
    <a:srgbClr val="CCECFF"/>
    <a:srgbClr val="FFCCFF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260" autoAdjust="0"/>
  </p:normalViewPr>
  <p:slideViewPr>
    <p:cSldViewPr>
      <p:cViewPr varScale="1">
        <p:scale>
          <a:sx n="83" d="100"/>
          <a:sy n="83" d="100"/>
        </p:scale>
        <p:origin x="82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20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endParaRPr lang="th-TH" altLang="th-TH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endParaRPr lang="th-TH" altLang="th-TH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endParaRPr lang="th-TH" altLang="th-TH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fld id="{A67A06EF-FC7D-464B-9599-B1F8D581DC5D}" type="slidenum">
              <a:rPr lang="th-TH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4159553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6314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diaUPC" pitchFamily="34" charset="-34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diaUPC" pitchFamily="34" charset="-34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diaUPC" pitchFamily="34" charset="-34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diaUPC" pitchFamily="34" charset="-34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diaUPC" pitchFamily="34" charset="-34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 alt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4422-12D4-45BB-90BC-D692B72B9767}" type="slidenum">
              <a:rPr lang="th-TH" altLang="th-TH" smtClean="0"/>
              <a:pPr/>
              <a:t>‹#›</a:t>
            </a:fld>
            <a:endParaRPr lang="th-TH" altLang="th-TH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4101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0F7C60FF-9D5E-4669-B1C1-70192814E5D4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83013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25E7A32E-220B-4C4C-996D-9984EF5DEF58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0918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B73F5909-BA4A-4F15-9805-8B6CA4093C6E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5418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F66A67CC-1C24-4EF7-8B9F-A8C629680DEA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20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FD475037-EF0F-4DE9-8899-94B158CE2FF0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28172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BBE6D496-A9DF-4D7B-9E77-84FBDE54F8D8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73506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F5070FDD-917B-40D7-92BE-0A5626CDE26D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02952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h-TH" alt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03E5F3B0-A7D7-4044-AA04-752A986E391A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16480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endParaRPr lang="th-TH" alt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h-TH" alt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h-TH" altLang="th-TH"/>
              <a:t>Page </a:t>
            </a:r>
            <a:fld id="{BD56D704-6125-49DC-821E-B204482A4C04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5246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alt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h-TH" altLang="th-TH"/>
              <a:t>Page </a:t>
            </a:r>
            <a:fld id="{C6EB00C8-658B-46C3-92B3-516152788597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4532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r>
              <a:rPr lang="th-TH" altLang="th-TH"/>
              <a:t>Page </a:t>
            </a:r>
            <a:fld id="{FA826FF0-53E0-4EE1-96B6-C01459BFB4FC}" type="slidenum">
              <a:rPr lang="th-TH" altLang="th-TH" smtClean="0"/>
              <a:pPr/>
              <a:t>‹#›</a:t>
            </a:fld>
            <a:r>
              <a:rPr lang="th-TH" altLang="th-TH"/>
              <a:t> 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3539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4" name="Rectangle 4103">
            <a:extLst>
              <a:ext uri="{FF2B5EF4-FFF2-40B4-BE49-F238E27FC236}">
                <a16:creationId xmlns:a16="http://schemas.microsoft.com/office/drawing/2014/main" id="{E6AA15AE-DAFE-4E1E-B05F-F57962FD3A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620301C-9634-63B5-6F04-B071771C84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999" y="1184841"/>
            <a:ext cx="6912217" cy="3964636"/>
          </a:xfrm>
          <a:prstGeom prst="rect">
            <a:avLst/>
          </a:prstGeom>
        </p:spPr>
      </p:pic>
      <p:cxnSp>
        <p:nvCxnSpPr>
          <p:cNvPr id="4106" name="Straight Connector 4105">
            <a:extLst>
              <a:ext uri="{FF2B5EF4-FFF2-40B4-BE49-F238E27FC236}">
                <a16:creationId xmlns:a16="http://schemas.microsoft.com/office/drawing/2014/main" id="{D07141D5-A57C-43F5-A655-5BA2D0D2AF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209305" y="4343400"/>
            <a:ext cx="320040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8" name="Rectangle 4107">
            <a:extLst>
              <a:ext uri="{FF2B5EF4-FFF2-40B4-BE49-F238E27FC236}">
                <a16:creationId xmlns:a16="http://schemas.microsoft.com/office/drawing/2014/main" id="{D9DB1F97-BFF9-46CC-8EB4-BB63B98F13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h-TH"/>
          </a:p>
        </p:txBody>
      </p:sp>
      <p:sp>
        <p:nvSpPr>
          <p:cNvPr id="4110" name="Rectangle 4109">
            <a:extLst>
              <a:ext uri="{FF2B5EF4-FFF2-40B4-BE49-F238E27FC236}">
                <a16:creationId xmlns:a16="http://schemas.microsoft.com/office/drawing/2014/main" id="{88CAE6E3-39B4-4A16-97BC-9C376B9B7E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h-TH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744072" y="129527"/>
            <a:ext cx="5015023" cy="3686015"/>
          </a:xfrm>
        </p:spPr>
        <p:txBody>
          <a:bodyPr>
            <a:normAutofit/>
          </a:bodyPr>
          <a:lstStyle/>
          <a:p>
            <a:r>
              <a:rPr lang="en-US" altLang="th-TH" sz="6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Chapter 10 : Software Design</a:t>
            </a:r>
            <a:endParaRPr lang="th-TH" altLang="th-TH" sz="66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60091" y="4570347"/>
            <a:ext cx="4599004" cy="156566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th-TH" sz="1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Assit.prof</a:t>
            </a:r>
            <a:r>
              <a:rPr lang="en-US" altLang="th-TH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. </a:t>
            </a:r>
            <a:r>
              <a:rPr lang="en-US" altLang="th-TH" sz="1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Juthawut</a:t>
            </a:r>
            <a:r>
              <a:rPr lang="th-TH" altLang="th-TH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 </a:t>
            </a:r>
            <a:r>
              <a:rPr lang="en-US" altLang="th-TH" sz="1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Chantharamalee</a:t>
            </a:r>
            <a:r>
              <a:rPr lang="th-TH" altLang="th-TH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th-TH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Curriculum</a:t>
            </a:r>
            <a:r>
              <a:rPr lang="th-TH" altLang="th-TH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of Computer </a:t>
            </a:r>
            <a:r>
              <a:rPr lang="en-US" altLang="th-TH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Science</a:t>
            </a:r>
            <a:endParaRPr lang="th-TH" altLang="th-TH" sz="1800" b="1" dirty="0">
              <a:solidFill>
                <a:schemeClr val="tx1">
                  <a:lumMod val="85000"/>
                  <a:lumOff val="15000"/>
                </a:schemeClr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th-TH" altLang="th-TH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Faculty of </a:t>
            </a:r>
            <a:r>
              <a:rPr lang="en-US" altLang="th-TH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Science and Technology</a:t>
            </a:r>
            <a:r>
              <a:rPr lang="th-TH" altLang="th-TH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,  </a:t>
            </a:r>
            <a:r>
              <a:rPr lang="en-US" altLang="th-TH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Suan Dusit</a:t>
            </a:r>
            <a:r>
              <a:rPr lang="th-TH" altLang="th-TH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University</a:t>
            </a:r>
          </a:p>
        </p:txBody>
      </p:sp>
    </p:spTree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99456" y="1772816"/>
            <a:ext cx="10369152" cy="4323184"/>
          </a:xfrm>
        </p:spPr>
        <p:txBody>
          <a:bodyPr>
            <a:normAutofit/>
          </a:bodyPr>
          <a:lstStyle/>
          <a:p>
            <a:pPr algn="thaiDist"/>
            <a:r>
              <a:rPr lang="th-TH" sz="3200" b="1" dirty="0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1. การออกแบบเชิงสถาปัตยกรรม (</a:t>
            </a:r>
            <a:r>
              <a:rPr lang="en-US" sz="3200" b="1" dirty="0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Architectural Design)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เรียกอีกอย่างหนึ่งว่า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Top-Level Design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เป็นการกำหนดลักษณะโครงสร้างของระบบหรือซอฟต์แวร์ในมุมมองระดับบน กล่าวคือ เป็นการแสดงให้เห็นส่วนประกอบต่าง ๆ ของซอฟต์แวร์ภายใต้โครงสร้างสถาปัตยกรรมรูปแบบใด ๆ</a:t>
            </a:r>
          </a:p>
          <a:p>
            <a:pPr algn="thaiDist"/>
            <a:r>
              <a:rPr lang="th-TH" sz="3200" b="1" dirty="0">
                <a:solidFill>
                  <a:srgbClr val="FF66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2. การออกแบบในรายละเอียด (</a:t>
            </a:r>
            <a:r>
              <a:rPr lang="en-US" sz="3200" b="1" dirty="0">
                <a:solidFill>
                  <a:srgbClr val="FF66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Detail Design)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เรียกอีกอย่างหนึ่งว่า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Implementation Design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เป็นการอธิบายรายละเอียดของแต่ละส่วนประกอบของซอฟต์แวร์ เพื่อเอื้ออำนวยต่อการเขียนโปรแกรมให้มากที่สุด</a:t>
            </a:r>
          </a:p>
          <a:p>
            <a:pPr algn="thaiDist"/>
            <a:b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</a:b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692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99456" y="1124744"/>
            <a:ext cx="8338120" cy="563563"/>
          </a:xfrm>
        </p:spPr>
        <p:txBody>
          <a:bodyPr>
            <a:normAutofit fontScale="90000"/>
          </a:bodyPr>
          <a:lstStyle/>
          <a:p>
            <a:r>
              <a:rPr lang="th-TH" sz="4400" b="1" dirty="0">
                <a:solidFill>
                  <a:srgbClr val="FF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3. สถาปัตยกรรมและโครงสร้างสถาปัตยกรรมซอฟต์แวร์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99456" y="1772816"/>
            <a:ext cx="9937104" cy="4323184"/>
          </a:xfrm>
        </p:spPr>
        <p:txBody>
          <a:bodyPr>
            <a:normAutofit/>
          </a:bodyPr>
          <a:lstStyle/>
          <a:p>
            <a:pPr algn="thaiDist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สิ่งสำคัญที่ควรทราบสำหรับการออกแบบซอฟต์แวร์คือ สถาปัตยกรรม และโครงสร้างสถาปัตยกรรมซอฟต์แวร์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Software Architecture and Architecture Structure) </a:t>
            </a: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algn="thaiDist"/>
            <a:r>
              <a:rPr lang="th-TH" sz="3200" b="1" dirty="0">
                <a:solidFill>
                  <a:srgbClr val="FF9933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สถาปัตยกรรมซอฟต์แวร์ (</a:t>
            </a:r>
            <a:r>
              <a:rPr lang="en-US" sz="3200" b="1" dirty="0">
                <a:solidFill>
                  <a:srgbClr val="FF9933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Software Architecture)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หมายถึง การแสดงความสำพันธ์ระหว่างระบบย่อยและส่วนประกอบ (คอมโพ</a:t>
            </a:r>
            <a:r>
              <a:rPr lang="th-TH" sz="32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เน้นท์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 เพื่อกำหนดโครงสร้างหรือระบบภายในซอฟต์แวร์ </a:t>
            </a:r>
          </a:p>
        </p:txBody>
      </p:sp>
    </p:spTree>
    <p:extLst>
      <p:ext uri="{BB962C8B-B14F-4D97-AF65-F5344CB8AC3E}">
        <p14:creationId xmlns:p14="http://schemas.microsoft.com/office/powerpoint/2010/main" val="33132182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99456" y="1124744"/>
            <a:ext cx="8338120" cy="563563"/>
          </a:xfrm>
        </p:spPr>
        <p:txBody>
          <a:bodyPr>
            <a:normAutofit fontScale="90000"/>
          </a:bodyPr>
          <a:lstStyle/>
          <a:p>
            <a:r>
              <a:rPr lang="th-TH" sz="4400" b="1" dirty="0">
                <a:solidFill>
                  <a:srgbClr val="FF9933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โครงสร้างสถาปัตยกรรมและมุมมอง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253018" y="1844824"/>
            <a:ext cx="10081120" cy="4392488"/>
          </a:xfrm>
        </p:spPr>
        <p:txBody>
          <a:bodyPr>
            <a:normAutofit lnSpcReduction="10000"/>
          </a:bodyPr>
          <a:lstStyle/>
          <a:p>
            <a:pPr algn="thaiDist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โครงสร้างสถาปัตยกรรมนั้น เกิดขึ้นจากมุมมองและแนวคิดในการออกแบบที่มีความหลากหลายในปัจจุบัน เนื่องจาก</a:t>
            </a:r>
            <a:r>
              <a:rPr lang="th-TH" sz="3200" b="1" u="sng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การออกแบบซอฟต์แวร์ ก็คือการกำหนดรายละเอียดในแต่ละมุมมองของซอฟต์แวร์ แล้วนำมาประกอบกันเป็นซอฟต์แวร์</a:t>
            </a:r>
            <a:r>
              <a:rPr lang="th-TH" sz="3200" b="1" dirty="0">
                <a:solidFill>
                  <a:srgbClr val="FFC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ลักษณะของโครงสร้างเมื่อรวมส่วนประกอบย่อยต่างๆ ของซอฟต์แวร์เข้าด้วยกันแล้ว ก็คือ สถาปัตยกรรมซอฟต์แวร์ ชนิดต่างๆ ที่มีการทำงานแตกต่างกันออกไป แต่ละชนิดมีวัตถุประสงค์เพื่อให้ซอฟต์แวร์ที่งานในลักษณะเฉพาะที่แตกต่างกัน บางชนิดมีลักษณะโครงสร้างของการประกอบรวมซอฟต์แวร์เหมือนกันแต่ทำงานได้ต่างกัน โครงสร้างสถาปัตยกรรมซอฟต์แวร์ จึงถูกกำหนดขึ้น เพื่อควบคุมสถาปัตยกรรมซอฟต์แวร์ที่หลากหลายดังกล่าวนั่นเอง</a:t>
            </a:r>
          </a:p>
          <a:p>
            <a:pPr algn="thaiDist"/>
            <a:b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</a:b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8261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99456" y="1772816"/>
            <a:ext cx="10153128" cy="4608512"/>
          </a:xfrm>
        </p:spPr>
        <p:txBody>
          <a:bodyPr>
            <a:noAutofit/>
          </a:bodyPr>
          <a:lstStyle/>
          <a:p>
            <a:pPr marL="0" indent="0" algn="thaiDist">
              <a:buNone/>
            </a:pPr>
            <a:r>
              <a:rPr lang="th-TH" sz="32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รูปแบบสถาปัตยกรรม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หมายถึง ข้อบังคับหรือกฎเกณฑ์ทางด้านสถาปัตยกรรม ที่จัดตั้งขึ้นมา เพื่อจำแนกกลุ่มหรือหมวดหมู่ของสถาปัตยกรรมซอฟต์แวร์ ปัจจุบันมีการกำหนดรูปแบบสถาปัตยกรรมขึ้นมาหลากหลาย สามารถแบ่งออกเป็น 5 กลุ่ม ดังนี้</a:t>
            </a:r>
          </a:p>
          <a:p>
            <a:pPr marL="0" indent="0" algn="thaiDist">
              <a:buNone/>
            </a:pPr>
            <a:r>
              <a:rPr lang="th-TH" sz="3200" b="1" dirty="0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1. กลุ่มสถาปัตยกรรมแบบโครงสร้างทั่วไป (</a:t>
            </a:r>
            <a:r>
              <a:rPr lang="en-US" sz="3200" b="1" dirty="0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General Structure)</a:t>
            </a:r>
            <a:r>
              <a:rPr lang="th-TH" sz="3200" b="1" dirty="0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เช่น สถาปัตยกรรมแบบ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Layer, Pipe and Filter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และ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Blackboard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เป็นต้น</a:t>
            </a:r>
          </a:p>
          <a:p>
            <a:pPr marL="0" indent="0" algn="thaiDist">
              <a:buNone/>
            </a:pPr>
            <a:r>
              <a:rPr lang="th-TH" sz="32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2. กลุ่มสถาปัตยกรรมแบบกระจาย (</a:t>
            </a:r>
            <a:r>
              <a:rPr lang="en-US" sz="32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Distributed System)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เช่น สถาปัตยกรรมแบบ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Client/Server, Three Tiers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และ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Broker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เป็นต้น</a:t>
            </a:r>
          </a:p>
          <a:p>
            <a:pPr marL="0" indent="0" algn="thaiDist">
              <a:buNone/>
            </a:pPr>
            <a:r>
              <a:rPr lang="th-TH" sz="3200" b="1" dirty="0">
                <a:solidFill>
                  <a:srgbClr val="0070C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3. กลุ่มสถาปัตยกรรมระบบแบบโต้ตอบ (</a:t>
            </a:r>
            <a:r>
              <a:rPr lang="en-US" sz="3200" b="1" dirty="0">
                <a:solidFill>
                  <a:srgbClr val="0070C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Interactive System)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เช่น สถาปัตยกรรมแบบ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Model-View-Controller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และ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Presentation-Abstraction-Control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เป็นต้น</a:t>
            </a:r>
          </a:p>
          <a:p>
            <a:pPr marL="0" indent="0" algn="thaiDist">
              <a:buNone/>
            </a:pPr>
            <a:b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</a:br>
            <a:b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</a:b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240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99456" y="1772816"/>
            <a:ext cx="10009112" cy="4207768"/>
          </a:xfrm>
        </p:spPr>
        <p:txBody>
          <a:bodyPr/>
          <a:lstStyle/>
          <a:p>
            <a:pPr marL="0" indent="0" algn="thaiDist">
              <a:buNone/>
            </a:pPr>
            <a:r>
              <a:rPr lang="th-TH" sz="32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4. กลุ่มสถาปัตยกรรมระบบที่สามารถดัดแปลงได้ (</a:t>
            </a:r>
            <a:r>
              <a:rPr lang="en-US" sz="32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Adaptable System)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เช่น สถาปัตยกรรมแบบ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Micro-Kernel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และ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Reflection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เป็นต้น</a:t>
            </a:r>
          </a:p>
          <a:p>
            <a:pPr marL="0" indent="0" algn="thaiDist">
              <a:buNone/>
            </a:pPr>
            <a:r>
              <a:rPr lang="th-TH" sz="32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5. กลุ่มสถาปัตยกรรมระบบแบบอื่น ๆ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เช่น สถาปัตยกรรมแบบ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Batch, Interpreter, Process Control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และ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Rule based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เป็นต้น</a:t>
            </a:r>
          </a:p>
          <a:p>
            <a:pPr marL="0" indent="0" algn="thaiDist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b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</a:b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5959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271464" y="1772816"/>
            <a:ext cx="10081120" cy="4711824"/>
          </a:xfrm>
        </p:spPr>
        <p:txBody>
          <a:bodyPr>
            <a:normAutofit/>
          </a:bodyPr>
          <a:lstStyle/>
          <a:p>
            <a:pPr algn="thaiDist"/>
            <a:r>
              <a:rPr lang="th-TH" sz="32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แบบแผนการออกแบบ</a:t>
            </a:r>
            <a:r>
              <a:rPr lang="th-TH" sz="3200" b="1" dirty="0">
                <a:solidFill>
                  <a:srgbClr val="FFC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   </a:t>
            </a:r>
          </a:p>
          <a:p>
            <a:pPr algn="thaiDist"/>
            <a:r>
              <a:rPr lang="th-TH" sz="3200" b="1" dirty="0">
                <a:solidFill>
                  <a:srgbClr val="FF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แบบแผน (</a:t>
            </a:r>
            <a:r>
              <a:rPr lang="en-US" sz="3200" b="1" dirty="0">
                <a:solidFill>
                  <a:srgbClr val="FF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Patten)</a:t>
            </a:r>
            <a:r>
              <a:rPr lang="th-TH" sz="3200" b="1" dirty="0">
                <a:solidFill>
                  <a:srgbClr val="FF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หมายถึง วิธีแก้ปัญหาที่มีรูปแบบเป็นกลาง   เพื่อใช้กับปัญหาทั่วไปตามลักษณะของปัญหาที่ระบุในวิธีแก้ปัญหาแบบแผนการออกแบบในระดับจุลภาค ถูกกำหนดขึ้นเนื่องจากรูปแบบสถาปัตยกรรมแสดงถึงโครงสร้างในระดับบนของสถาปัตยกรรมเท่านั้น ไม่สามารถแสดงให้เห็นถึงระดับรายละเอียดปลีกย่อยอื่นๆ ที่ประกอบอยู่ภายในสถาปัตยกรรมรูปแบบนั้นได้</a:t>
            </a:r>
          </a:p>
        </p:txBody>
      </p:sp>
    </p:spTree>
    <p:extLst>
      <p:ext uri="{BB962C8B-B14F-4D97-AF65-F5344CB8AC3E}">
        <p14:creationId xmlns:p14="http://schemas.microsoft.com/office/powerpoint/2010/main" val="27477901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99456" y="1772816"/>
            <a:ext cx="9937104" cy="4711824"/>
          </a:xfrm>
        </p:spPr>
        <p:txBody>
          <a:bodyPr>
            <a:normAutofit lnSpcReduction="10000"/>
          </a:bodyPr>
          <a:lstStyle/>
          <a:p>
            <a:pPr marL="0" indent="0" algn="thaiDist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โดย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Design Pattern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ในระดับจุลภาคถูกแบ่งออกเป็น 3 กลุ่ม ดังนี้</a:t>
            </a:r>
          </a:p>
          <a:p>
            <a:pPr marL="0" indent="0" algn="thaiDist">
              <a:buNone/>
            </a:pPr>
            <a:r>
              <a:rPr lang="th-TH" sz="3200" b="1" dirty="0">
                <a:solidFill>
                  <a:srgbClr val="FF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1. แบบแผนในกลุ่มการสร้าง (</a:t>
            </a:r>
            <a:r>
              <a:rPr lang="en-US" sz="3200" b="1" dirty="0">
                <a:solidFill>
                  <a:srgbClr val="FF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Creational Pattern)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เช่น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Builder, Factory, Prototype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และ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Singleton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เป็นต้น</a:t>
            </a:r>
          </a:p>
          <a:p>
            <a:pPr marL="0" indent="0" algn="thaiDist">
              <a:buNone/>
            </a:pPr>
            <a:r>
              <a:rPr lang="th-TH" sz="32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2. แบบแผนในกลุ่มโครงสร้าง (</a:t>
            </a:r>
            <a:r>
              <a:rPr lang="en-US" sz="32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Structural Pattern)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เช่น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Adapter, Bridge, Composite, Decorator, Facade, Flyweight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และ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Proxy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เป็นต้น</a:t>
            </a:r>
          </a:p>
          <a:p>
            <a:pPr marL="0" indent="0" algn="thaiDist">
              <a:buNone/>
            </a:pPr>
            <a:r>
              <a:rPr lang="th-TH" sz="3200" b="1" dirty="0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3. แบบแผนในกลุ่มพฤติกรรม (</a:t>
            </a:r>
            <a:r>
              <a:rPr lang="en-US" sz="3200" b="1" dirty="0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Behavioral Pattern)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เช่น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Command, Interpreter, Iterator, Mediator, Memento, Observer, State, Strategy, Template,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และ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Visitor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เป็นต้น</a:t>
            </a:r>
          </a:p>
          <a:p>
            <a:pPr marL="0" indent="0" algn="thaiDist">
              <a:buNone/>
            </a:pPr>
            <a:b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</a:b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3615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271464" y="1844824"/>
            <a:ext cx="9865096" cy="4639816"/>
          </a:xfrm>
        </p:spPr>
        <p:txBody>
          <a:bodyPr>
            <a:normAutofit/>
          </a:bodyPr>
          <a:lstStyle/>
          <a:p>
            <a:pPr algn="thaiDist"/>
            <a:r>
              <a:rPr lang="th-TH" sz="3200" b="1" dirty="0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กลุ่มของซอฟต์แวร์และ </a:t>
            </a:r>
            <a:r>
              <a:rPr lang="en-US" sz="3200" b="1" dirty="0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Framework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วิธีการอย่างหนึ่งที่ช่วยสนับสนุนการออกแบบซอฟต์แวร์และคอมโพเน้นของซอฟต์แวร์ ให้สามารถนำกลับมาใช้ใหม่ได้ก็คือ การกำหนดเป็นกลุ่มของซอฟต์แวร์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Families of Software)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ขึ้น ซึ่งรู้จักกันในชื่อ </a:t>
            </a:r>
            <a:r>
              <a:rPr lang="en-US" sz="32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Software Product Line</a:t>
            </a:r>
          </a:p>
          <a:p>
            <a:pPr marL="0" indent="0" algn="thaiDist">
              <a:buNone/>
            </a:pPr>
            <a:r>
              <a:rPr lang="en-US" sz="32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b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</a:b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5648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27448" y="1124744"/>
            <a:ext cx="8424936" cy="648072"/>
          </a:xfrm>
        </p:spPr>
        <p:txBody>
          <a:bodyPr/>
          <a:lstStyle/>
          <a:p>
            <a:r>
              <a:rPr lang="th-TH" sz="4000" b="1" dirty="0">
                <a:solidFill>
                  <a:srgbClr val="FF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4. คุณภาพและการประเมินคุณภาพงานออกแบบซอฟต์แวร์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27448" y="1844824"/>
            <a:ext cx="10225136" cy="4464496"/>
          </a:xfrm>
        </p:spPr>
        <p:txBody>
          <a:bodyPr>
            <a:noAutofit/>
          </a:bodyPr>
          <a:lstStyle/>
          <a:p>
            <a:pPr marL="0" indent="0" algn="thaiDist">
              <a:buNone/>
            </a:pPr>
            <a:r>
              <a:rPr lang="th-TH" sz="32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เกณฑ์คุณภาพ (</a:t>
            </a:r>
            <a:r>
              <a:rPr lang="en-US" sz="32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Quality Attribute)</a:t>
            </a:r>
          </a:p>
          <a:p>
            <a:pPr marL="0" indent="0" algn="thaiDist">
              <a:buNone/>
            </a:pPr>
            <a:r>
              <a:rPr lang="en-US" sz="32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1.</a:t>
            </a:r>
            <a:r>
              <a:rPr lang="th-TH" sz="32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การทำงานของโปรแกรม (</a:t>
            </a:r>
            <a:r>
              <a:rPr lang="en-US" sz="32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Functionality)</a:t>
            </a:r>
            <a:r>
              <a:rPr lang="th-TH" sz="32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จะประเมินจากลักษณะ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Feature Set)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และความสามารถ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Capability)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ของโปรแกรม นอกจากนี้ ยังประเมินจากหน้าที่ทั่วไปของโปรแกรม และความปลอดภัยเมื่อต้องทำงานรวมเป็นระบบ </a:t>
            </a:r>
          </a:p>
          <a:p>
            <a:pPr marL="0" indent="0" algn="thaiDist">
              <a:buNone/>
            </a:pPr>
            <a:r>
              <a:rPr lang="th-TH" sz="3200" b="1" dirty="0">
                <a:solidFill>
                  <a:srgbClr val="2C07C9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2. ความสามารถในการใช้งาน (</a:t>
            </a:r>
            <a:r>
              <a:rPr lang="en-US" sz="3200" b="1" dirty="0">
                <a:solidFill>
                  <a:srgbClr val="2C07C9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Usability)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พิจารณาจากผลตอบกลับจากการใช้งานของผู้ใช้ ไม่ว่าจะเป็นการใช้งานง่าย และเรียนรู้ง่าย</a:t>
            </a:r>
          </a:p>
          <a:p>
            <a:pPr marL="0" indent="0" algn="thaiDist">
              <a:buNone/>
            </a:pPr>
            <a:r>
              <a:rPr lang="th-TH" sz="3200" b="1" dirty="0">
                <a:solidFill>
                  <a:srgbClr val="2C07C9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3. ความน่าเชื่อถือ (</a:t>
            </a:r>
            <a:r>
              <a:rPr lang="en-US" sz="3200" b="1" dirty="0">
                <a:solidFill>
                  <a:srgbClr val="2C07C9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Reliability)</a:t>
            </a:r>
            <a:r>
              <a:rPr lang="th-TH" sz="3200" b="1" dirty="0">
                <a:solidFill>
                  <a:srgbClr val="2C07C9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วัดจากความถี่และความรุนแรงของความผิดพลาดที่เกิดขึ้น ความถูกต้องของผลลัพธ์ที่ได้ เวลาเฉลี่ยของความล้มเหลว (</a:t>
            </a:r>
            <a:r>
              <a:rPr lang="en-US" sz="32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Mean-Time-To-Failure:MTTF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ความสามารถในการกู้คืนระบบ และความสามารถในการคาดการณ์ได้ของโปรแกรม</a:t>
            </a:r>
          </a:p>
          <a:p>
            <a:pPr marL="0" indent="0" algn="thaiDist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b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</a:br>
            <a:b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</a:br>
            <a:b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</a:b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8621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27448" y="1772816"/>
            <a:ext cx="9360771" cy="4711824"/>
          </a:xfrm>
        </p:spPr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sz="32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4. ประสิทธิภาพ (</a:t>
            </a:r>
            <a:r>
              <a:rPr lang="en-US" sz="32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Performance)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วัดจากความเร็วของการประมวลผล ระยะเวลาตอบสนอง ทรัพยากรที่ใช้ ปริมาณที่ทำได้ในช่วงเวลาหนึ่ง และประสิทธิผลในการทำงาน </a:t>
            </a:r>
          </a:p>
          <a:p>
            <a:pPr marL="0" indent="0" algn="thaiDist">
              <a:buNone/>
            </a:pPr>
            <a:r>
              <a:rPr lang="th-TH" sz="3200" b="1" dirty="0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5. ความสามารถในการสนับสนุนการใช้งาน (</a:t>
            </a:r>
            <a:r>
              <a:rPr lang="en-US" sz="3200" b="1" dirty="0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Supportability)</a:t>
            </a:r>
            <a:r>
              <a:rPr lang="th-TH" sz="3200" b="1" dirty="0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และความสามารถในการบำรุงรักษา (</a:t>
            </a:r>
            <a:r>
              <a:rPr lang="en-US" sz="3200" b="1" dirty="0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Maintainability)</a:t>
            </a:r>
            <a:r>
              <a:rPr lang="th-TH" sz="3200" b="1" dirty="0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พิจารณาจากความสามารถในการเพิ่มเติมส่วนกรทำงาน ความสามารถในการแปลงการทำงาน และการบริการ ยังพิจารณาจากความสามารถในการทดสอบ การทำงานข้ามระบบได้ และการจัดสภาพแวดล้อมของระบบด้วย</a:t>
            </a:r>
          </a:p>
          <a:p>
            <a:pPr marL="0" indent="0" algn="thaiDist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b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</a:br>
            <a:b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</a:br>
            <a:endParaRPr lang="th-TH" sz="36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084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altLang="th-TH" b="1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Outline of this presentation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1097280" y="1845734"/>
            <a:ext cx="10058400" cy="4391578"/>
          </a:xfrm>
        </p:spPr>
        <p:txBody>
          <a:bodyPr>
            <a:normAutofit/>
          </a:bodyPr>
          <a:lstStyle/>
          <a:p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1. ความหมายของการออกแบบซอฟต์แวร์</a:t>
            </a:r>
          </a:p>
          <a:p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2. กระบวนการออกแบบซอฟต์แวร์</a:t>
            </a:r>
            <a:endParaRPr lang="en-US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3. สถาปัตยกรรมและโครงสร้างสถาปัตยกรรม</a:t>
            </a:r>
            <a:endParaRPr lang="en-US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4. คุณภาพและการประเมินคุณภาพงานออกแบบซอฟต์แวร์</a:t>
            </a:r>
            <a:endParaRPr lang="en-US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5. แนวคิดในการออกแบบซอฟต์แวร์</a:t>
            </a:r>
          </a:p>
          <a:p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6. กลยุทธ์และระเบียบวิธีของการออกแบบซอฟต์แวร์</a:t>
            </a:r>
          </a:p>
          <a:p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7. แบบจำลองที่ใช้ในการออกแบบ</a:t>
            </a:r>
          </a:p>
          <a:p>
            <a:endParaRPr lang="en-US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</p:cSld>
  <p:clrMapOvr>
    <a:masterClrMapping/>
  </p:clrMapOvr>
  <p:transition>
    <p:rand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343471" y="1844824"/>
            <a:ext cx="9869011" cy="4495800"/>
          </a:xfrm>
        </p:spPr>
        <p:txBody>
          <a:bodyPr>
            <a:normAutofit lnSpcReduction="10000"/>
          </a:bodyPr>
          <a:lstStyle/>
          <a:p>
            <a:pPr marL="0" indent="0" algn="thaiDist">
              <a:buNone/>
            </a:pPr>
            <a:r>
              <a:rPr lang="th-TH" sz="32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การวิเคราะห์และประเมินคุณภาพ (</a:t>
            </a:r>
            <a:r>
              <a:rPr lang="en-US" sz="32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Quality Analysis and Evaluation)</a:t>
            </a:r>
          </a:p>
          <a:p>
            <a:pPr marL="0" indent="0" algn="thaiDist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การวิเคราะห์และการประเมินคุณภาพเป็นกิจกรรมที่ช่วยให้มั่นใจว่าซอฟต์แวร์ที่ถูกออกแบบไว้จะต้องมีคุณภาพโดยทีมงานสามารถใช้เครื่องมือและเทคนิคต่างๆ ในการวิเคราะห์และประเมิน ซึ่งแบ่งตามกิจกรรมได้ ดังนี้</a:t>
            </a:r>
          </a:p>
          <a:p>
            <a:pPr marL="0" indent="0" algn="thaiDist">
              <a:buNone/>
            </a:pPr>
            <a:r>
              <a:rPr lang="th-TH" sz="3200" b="1" dirty="0">
                <a:solidFill>
                  <a:srgbClr val="36008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1. ทบทวนงานออกแบบซอฟต์แวร์ (</a:t>
            </a:r>
            <a:r>
              <a:rPr lang="en-US" sz="3200" b="1" dirty="0">
                <a:solidFill>
                  <a:srgbClr val="36008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Software Design Review)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เทคนิคที่ช่วยให้การทบทวนงานออกแบบมีประสิทธิภาพ ได้แก่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Group-Based Technique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เป็นเทคนิคในการตรวจสอบและปรับปรุงคุณภาพของงานออกแบบ เช่น การทบทวนสถาปัตยกรรมซอฟต์แวร์ และการตรวจสอบอย่างละเอียด เป็นต้น</a:t>
            </a:r>
          </a:p>
          <a:p>
            <a:pPr marL="0" indent="0" algn="thaiDist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               </a:t>
            </a: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F95A18-CE59-4A10-9127-FA31CA643EDE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3423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343472" y="1772816"/>
            <a:ext cx="9865096" cy="4567808"/>
          </a:xfrm>
        </p:spPr>
        <p:txBody>
          <a:bodyPr/>
          <a:lstStyle/>
          <a:p>
            <a:pPr marL="0" indent="0" algn="thaiDist">
              <a:buNone/>
            </a:pPr>
            <a:r>
              <a:rPr lang="th-TH" sz="3200" b="1" dirty="0">
                <a:solidFill>
                  <a:srgbClr val="36008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2. วิเคราะห์งานออกแบบ (</a:t>
            </a:r>
            <a:r>
              <a:rPr lang="en-US" sz="3200" b="1" dirty="0">
                <a:solidFill>
                  <a:srgbClr val="36008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Static Analysis)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  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ผลที่ได้จากการวิเคราะห์จะนำไปประเมินคุณภาพของงานออกแบบ เทคนิคที่ช่วยใช้การวิเคราะห์มีประสิทธิภาพ เช่น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Fault-tree Analysis, Auto-cross Checking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เป็นต้น</a:t>
            </a:r>
          </a:p>
          <a:p>
            <a:pPr marL="0" indent="0" algn="thaiDist">
              <a:buNone/>
            </a:pPr>
            <a:r>
              <a:rPr lang="th-TH" sz="3200" b="1" dirty="0">
                <a:solidFill>
                  <a:srgbClr val="36008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3. การจำลองสถานการณ์และการสร้างต้นแบบ (</a:t>
            </a:r>
            <a:r>
              <a:rPr lang="en-US" sz="3200" b="1" dirty="0">
                <a:solidFill>
                  <a:srgbClr val="36008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Simulation and Prototyping)</a:t>
            </a:r>
            <a:r>
              <a:rPr lang="th-TH" sz="3200" b="1" dirty="0">
                <a:solidFill>
                  <a:srgbClr val="36008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เช่น การจำลองเหตุการณ์ประสิทธิภาพของซอฟต์แวร์ และการสร้างต้นแบบซอฟต์แวร์เพื่อทดสอบความเป็นไปได้ เป็นต้น</a:t>
            </a:r>
          </a:p>
          <a:p>
            <a:pPr marL="0" indent="0" algn="thaiDist">
              <a:buNone/>
            </a:pPr>
            <a:b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</a:br>
            <a:endParaRPr lang="th-TH" sz="36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6572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27448" y="1844824"/>
            <a:ext cx="10081120" cy="4351784"/>
          </a:xfrm>
        </p:spPr>
        <p:txBody>
          <a:bodyPr>
            <a:noAutofit/>
          </a:bodyPr>
          <a:lstStyle/>
          <a:p>
            <a:pPr marL="0" indent="0" algn="thaiDist">
              <a:buNone/>
            </a:pPr>
            <a:r>
              <a:rPr lang="th-TH" sz="3200" b="1" dirty="0">
                <a:solidFill>
                  <a:srgbClr val="FF66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การวัด (</a:t>
            </a:r>
            <a:r>
              <a:rPr lang="en-US" sz="3200" b="1" dirty="0">
                <a:solidFill>
                  <a:srgbClr val="FF66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Measure)</a:t>
            </a:r>
          </a:p>
          <a:p>
            <a:pPr marL="0" indent="0" algn="thaiDist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การวัดสามารถใช้กับการประเมินหรือการประมาณการคุณลักษณะบางอย่าง เช่น ขนาด โครงสร้าง หรือคุณภาพ ของซอฟต์แวร์ได้ แต่การวัดคุณภาพของการออกแบบซอฟต์แวร์จะแบ่งออกเป็น 2 ประเภท ดังนี้</a:t>
            </a:r>
          </a:p>
          <a:p>
            <a:pPr marL="0" indent="0" algn="thaiDist">
              <a:buNone/>
            </a:pPr>
            <a:r>
              <a:rPr lang="th-TH" sz="3200" b="1" dirty="0">
                <a:solidFill>
                  <a:srgbClr val="2C07C9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1. การวัดการออกแบบเชิงฟังก์ชัน (</a:t>
            </a:r>
            <a:r>
              <a:rPr lang="en-US" sz="3200" b="1" dirty="0">
                <a:solidFill>
                  <a:srgbClr val="2C07C9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Function-Oriented Measure)</a:t>
            </a:r>
          </a:p>
          <a:p>
            <a:pPr marL="0" indent="0" algn="thaiDist">
              <a:buNone/>
            </a:pPr>
            <a:r>
              <a:rPr lang="en-US" sz="32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ใช้กับซอฟต์แวร์ที่ออกแบบด้วย แนวคิดเชิงโครงสร้าง ที่มีการแบ่งระบบใหญ่ออกเป็นระบบย่อยตามหน้าที่ เรียกว่า โมดูล และนำเสนอด้วยแผนภาพเชิงโครงสร้าง การวัดคุณภาพประเภทนี้จึงสามารถวัดได้จากคุณลักษณะของโมดูล เช่น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Coupling Cohesion</a:t>
            </a:r>
          </a:p>
          <a:p>
            <a:pPr marL="0" indent="0" algn="thaiDist">
              <a:buNone/>
            </a:pPr>
            <a:b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</a:br>
            <a:b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</a:b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4222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99456" y="1772816"/>
            <a:ext cx="9937104" cy="4423792"/>
          </a:xfrm>
        </p:spPr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en-US" sz="32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2. </a:t>
            </a:r>
            <a:r>
              <a:rPr lang="th-TH" sz="32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การวัดการออกแบบเชิงวัตถุ (</a:t>
            </a:r>
            <a:r>
              <a:rPr lang="en-US" sz="32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Object-Oriented Design Measure)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ใช้กับซอฟต์แวร์ที่ถูกออกแบบด้วยแนวทางเชิงวัตถุ ที่มีการจัดให้ทุกสิ่งของระบบเป็นวัตถุ และนำเสนอโครงสร้างของซอฟต์แวร์ด้วย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Class Diagram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การวัดคุณภาพประเภทนี้ จึงสามารถวัดได้จากลักษณะภายในคลาส เช่น การวัดความสัมพันธ์ระหว่าคลาส การนับจำนวนการโต้ตอบกันระหว่างเมธอดของคลาส</a:t>
            </a:r>
          </a:p>
          <a:p>
            <a:pPr marL="0" indent="0" algn="thaiDist">
              <a:buNone/>
            </a:pPr>
            <a:b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</a:b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150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271464" y="1772816"/>
            <a:ext cx="10513168" cy="3960440"/>
          </a:xfrm>
        </p:spPr>
        <p:txBody>
          <a:bodyPr>
            <a:noAutofit/>
          </a:bodyPr>
          <a:lstStyle/>
          <a:p>
            <a:pPr marL="0" indent="0" algn="thaiDist">
              <a:spcBef>
                <a:spcPts val="0"/>
              </a:spcBef>
              <a:buNone/>
            </a:pPr>
            <a:r>
              <a:rPr lang="th-TH" sz="3200" b="1" dirty="0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หลักการออกแบบซอฟต์แวร์ </a:t>
            </a:r>
          </a:p>
          <a:p>
            <a:pPr marL="0" indent="0" algn="thaiDist">
              <a:spcBef>
                <a:spcPts val="0"/>
              </a:spcBef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เนื่องจากการออกแบบซอฟต์แวร์ต้องคำนึงถึงคุณภาพของซอฟต์แวร์ที่จะผลิตด้วย ดังนั้น ทีมงานจึงควรใช้แนวทางการออกแบบบางประการ เพื่อนำไปสู่การออกแบบที่ดี ดังนี้</a:t>
            </a:r>
          </a:p>
          <a:p>
            <a:pPr marL="0" indent="0" algn="thaiDist">
              <a:spcBef>
                <a:spcPts val="0"/>
              </a:spcBef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1. การออกแบบควรแสดงให้เห็นถึงรูปแบบสถาปัตยกรรมที่เลือกใช้อย่างชัดเจนและมีแบบแผน        </a:t>
            </a:r>
          </a:p>
          <a:p>
            <a:pPr marL="0" indent="0" algn="thaiDist">
              <a:spcBef>
                <a:spcPts val="0"/>
              </a:spcBef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2. การออกแบบควรมิลักษณะเป็นโมดูล</a:t>
            </a:r>
          </a:p>
          <a:p>
            <a:pPr marL="0" indent="0" algn="thaiDist">
              <a:spcBef>
                <a:spcPts val="0"/>
              </a:spcBef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3. การออกแบบควรนำเสนอด้านข้อมูล สถาปัตยกรรม ส่วนประสาน และคอมโพ</a:t>
            </a:r>
            <a:r>
              <a:rPr lang="th-TH" sz="32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เน้นท์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ที่ชัดเจน</a:t>
            </a:r>
          </a:p>
          <a:p>
            <a:pPr marL="0" indent="0" algn="thaiDist">
              <a:spcBef>
                <a:spcPts val="0"/>
              </a:spcBef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4. ควรออกแบบคอมโพ</a:t>
            </a:r>
            <a:r>
              <a:rPr lang="th-TH" sz="32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เน้นท์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ให้มีอิสระต่อกัน</a:t>
            </a:r>
          </a:p>
          <a:p>
            <a:pPr marL="0" indent="0" algn="thaiDist">
              <a:spcBef>
                <a:spcPts val="0"/>
              </a:spcBef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5. ควรออกแบบให้ส่วนประสานระหว่างคอมโพ</a:t>
            </a:r>
            <a:r>
              <a:rPr lang="th-TH" sz="32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เน้นท์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กับสภาพแวดล้อมภายนอกมีความซับซ้อนน้อยที่สุด</a:t>
            </a:r>
          </a:p>
          <a:p>
            <a:pPr marL="0" indent="0" algn="thaiDist">
              <a:spcBef>
                <a:spcPts val="0"/>
              </a:spcBef>
              <a:buNone/>
            </a:pPr>
            <a:b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</a:b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       </a:t>
            </a:r>
          </a:p>
        </p:txBody>
      </p:sp>
    </p:spTree>
    <p:extLst>
      <p:ext uri="{BB962C8B-B14F-4D97-AF65-F5344CB8AC3E}">
        <p14:creationId xmlns:p14="http://schemas.microsoft.com/office/powerpoint/2010/main" val="36213275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271464" y="1772816"/>
            <a:ext cx="9937104" cy="3888432"/>
          </a:xfrm>
        </p:spPr>
        <p:txBody>
          <a:bodyPr>
            <a:noAutofit/>
          </a:bodyPr>
          <a:lstStyle/>
          <a:p>
            <a:pPr marL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6. การออกแบบควรนำข้อมูลมาจากการวิเคราะห์ระบบ และใช้ระเบียบวิธีปฏิบัติเดียวกัน</a:t>
            </a:r>
          </a:p>
          <a:p>
            <a:pPr marL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7. สัญลักษณ์ที่ใช้ในการออกแบบควรสื่อความหมายได้ชัดเจน และเป็นมาตรฐาน</a:t>
            </a:r>
          </a:p>
          <a:p>
            <a:pPr marL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8. งานออกแบบควรมีโครงสร้างที่ดี เพื่อการแก้ไขที่ง่ายและใช้ต้นทุนน้อย</a:t>
            </a:r>
          </a:p>
          <a:p>
            <a:pPr marL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9. การออกแบบในระดับคอมโพ</a:t>
            </a:r>
            <a:r>
              <a:rPr lang="th-TH" sz="32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เน้นท์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มีลักษณะแบบ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Functional Independence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คือ ฟังก์ชันงานมีความเป็นอิสระต่อกัน ไม่ขึ้นต่อกัน</a:t>
            </a:r>
          </a:p>
          <a:p>
            <a:pPr marL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10 คอมโพเน้นท์ของซอฟต์แวร์จะต้องมีลักษณะการขึ้นต่อกันน้อยที่สุด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Loosely Coupled)</a:t>
            </a:r>
          </a:p>
          <a:p>
            <a:pPr marL="0" indent="0" algn="thaiDist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</a:b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520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99456" y="980728"/>
            <a:ext cx="8136904" cy="720080"/>
          </a:xfrm>
        </p:spPr>
        <p:txBody>
          <a:bodyPr>
            <a:normAutofit/>
          </a:bodyPr>
          <a:lstStyle/>
          <a:p>
            <a:r>
              <a:rPr lang="th-TH" sz="4000" b="1" dirty="0">
                <a:solidFill>
                  <a:srgbClr val="FF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5. แนวคิดในการออกแบบซอฟต์แวร์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99456" y="1772816"/>
            <a:ext cx="9937104" cy="4567808"/>
          </a:xfrm>
        </p:spPr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sz="32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    การคิดแบบนามธรรม (</a:t>
            </a:r>
            <a:r>
              <a:rPr lang="en-US" sz="32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Abstraction)</a:t>
            </a:r>
          </a:p>
          <a:p>
            <a:pPr marL="0" indent="0" algn="thaiDist">
              <a:buNone/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 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เป็นพื้นฐานทางความคิดในการออกแบบอย่างหนึ่ง ที่ช่วยลดความซับซ้อนของระบบลงได้ เมื่อมีการพิจารณาถึงแนวทางแก้ไข ของแต่ละปัญหา จะเกิดการคิดแบบเป็นนามธรรมขึ้นเป็นระดับ ได้แก่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Procedural Abstraction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เป็นการสร้างลำดับขั้นตอนของชุดคำสั่งของฟังก์ชันใดฟังก์ชันหนึ่งขึ้นมา โดยจะไม่ระบุถึงรายละเอียดภายในฟังก์ชั่น  และ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Data Abstraction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คือ ชื่ออ็อบเจ็กต์ข้อมูลที่อยู่ใน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Procedural Abstraction</a:t>
            </a:r>
          </a:p>
          <a:p>
            <a:pPr marL="0" indent="0" algn="thaiDist">
              <a:buNone/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b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</a:b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5396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99456" y="1844824"/>
            <a:ext cx="10009112" cy="4495800"/>
          </a:xfrm>
        </p:spPr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sz="3200" b="1" dirty="0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สถาปัตยกรรม (</a:t>
            </a:r>
            <a:r>
              <a:rPr lang="en-US" sz="3200" b="1" dirty="0">
                <a:solidFill>
                  <a:srgbClr val="00B05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Architecture)</a:t>
            </a:r>
          </a:p>
          <a:p>
            <a:pPr marL="0" indent="0" algn="thaiDist">
              <a:buNone/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   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เป้าหมายของการออกแบบสถาปัตยกรรม ก็เพื่อเป็นกรอบให้กับการออกแบบส่วนประกอบที่เหลือของระบบ ให้เป็นไปในทิศทางเดียวกัน และอยู่บนสถาปัตยกรรมเดียวกันนั่นเอง การออกแบบโครงสร้างหรือสถาปัตยกรรมสามารถนำเสนอออกมาในรูปแบบจำลอง 4 ชนิด ได้แก่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Structural Model, Framework Model, Dynamic Model, Process Model,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และ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Functional Model</a:t>
            </a:r>
          </a:p>
          <a:p>
            <a:pPr marL="0" indent="0" algn="thaiDist">
              <a:buNone/>
            </a:pPr>
            <a:b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</a:br>
            <a:b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</a:b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8441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99456" y="1772816"/>
            <a:ext cx="9937104" cy="4567808"/>
          </a:xfrm>
        </p:spPr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sz="32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แบบแผน (</a:t>
            </a:r>
            <a:r>
              <a:rPr lang="en-US" sz="32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Pattern)</a:t>
            </a:r>
          </a:p>
          <a:p>
            <a:pPr marL="0" indent="0" algn="thaiDist">
              <a:buNone/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   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คือหลักและวิธีแก้ไขปัญหาชนิดใดชนิดหนึ่งที่สามารถนำไปใช้กับปัญหาชนิดเดียวกันที่เกิดซ้ำได้ โดยจะต้องอธิบายโครงสร้างการออกแบบซอฟต์แวร์ไว้อย่างละเอียด ไม่ว่าจะเป็นชื่อแบบแผน วิธีแก้ปัญหา และผลที่ตามมา การใช้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Pattern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จะช่วยให้งานผลิตซอฟต์แวร์จะดำเนินไปได้รวดเร็ว</a:t>
            </a:r>
          </a:p>
          <a:p>
            <a:pPr marL="0" indent="0" algn="thaiDist">
              <a:buNone/>
            </a:pPr>
            <a:r>
              <a:rPr lang="th-TH" sz="3200" b="1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การแบ่งระบบ (</a:t>
            </a:r>
            <a:r>
              <a:rPr lang="en-US" sz="3200" b="1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Modularity)</a:t>
            </a:r>
          </a:p>
          <a:p>
            <a:pPr marL="0" indent="0" algn="thaiDist">
              <a:buNone/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     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เป็นการแบ่งระบบหรือซอฟต์แวร์ออกเป็นส่วนย่อยๆ แต่ละส่วน ในระบบงานใดๆ ย่อมประกอบไปด้วยการทำงานหลายส่วนหากแบ่งออกแต่ละส่วนจะสามารถทำงานได้ง่ายขึ้น ลดความซักซ้อน</a:t>
            </a:r>
          </a:p>
          <a:p>
            <a:pPr marL="0" indent="0" algn="thaiDist">
              <a:buNone/>
            </a:pP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3074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271464" y="1772816"/>
            <a:ext cx="9865096" cy="4567808"/>
          </a:xfrm>
        </p:spPr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sz="32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การซ่อนรายละเอียด (</a:t>
            </a:r>
            <a:r>
              <a:rPr lang="en-US" sz="3200" b="1" dirty="0">
                <a:solidFill>
                  <a:srgbClr val="FF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Information Hiding)</a:t>
            </a:r>
          </a:p>
          <a:p>
            <a:pPr marL="0" indent="0" algn="thaiDist">
              <a:buNone/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     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เนื่องจากการแบ่งระบบออกเป็นโมดูลย่อย นักออกแบบระบบได้เล็งเห็นปัญหาที่อาจเกิดขึ้นเมื่อมีการนำมาประสานเพื่อทำให้ทำงานร่วมกัน จึงเกิดความยุ่งยากในการใช้งานร่วมกัน จึงซ่อนรายละเอียดไว้เพื่อป้องกันการเข้าถึง ซึ่งอาจส่งผลให้ผิดพลาดได้</a:t>
            </a:r>
          </a:p>
          <a:p>
            <a:pPr marL="0" indent="0" algn="thaiDist">
              <a:buNone/>
            </a:pPr>
            <a:b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</a:br>
            <a:b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</a:b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216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097280" y="908720"/>
            <a:ext cx="10058400" cy="82864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1. </a:t>
            </a:r>
            <a:r>
              <a:rPr lang="th-TH" sz="4000" b="1" dirty="0">
                <a:solidFill>
                  <a:srgbClr val="FF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ความหมายของการออกแบบซอฟต์แวร์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99456" y="1844824"/>
            <a:ext cx="9956224" cy="4207768"/>
          </a:xfrm>
        </p:spPr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sz="3200" b="1" dirty="0">
                <a:solidFill>
                  <a:srgbClr val="FF9933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การออกแบบระบบ (</a:t>
            </a:r>
            <a:r>
              <a:rPr lang="en-US" sz="3200" b="1" dirty="0">
                <a:solidFill>
                  <a:srgbClr val="FF9933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System Design</a:t>
            </a:r>
            <a:r>
              <a:rPr lang="th-TH" sz="3200" b="1" dirty="0">
                <a:solidFill>
                  <a:srgbClr val="FF9933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)</a:t>
            </a:r>
          </a:p>
          <a:p>
            <a:pPr marL="0" indent="0" algn="thaiDist">
              <a:buNone/>
              <a:tabLst>
                <a:tab pos="355600" algn="l"/>
              </a:tabLst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-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เป็นการนำความต้องการของผู้ใช้มาแปลงให้อยู่ในรูปของแบบ (เปรียบได้กับพิมพ์เขียว) ก่อนนำไปสร้างเป็นผลิตภัณฑ์</a:t>
            </a:r>
          </a:p>
          <a:p>
            <a:pPr marL="0" indent="0" algn="thaiDist">
              <a:buNone/>
              <a:tabLst>
                <a:tab pos="355600" algn="l"/>
              </a:tabLst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-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สิ่งที่ได้จากการออกแบบ คือ ข้อกำหนดเฉพาะของการออกแบบ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Specification Document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</a:t>
            </a:r>
          </a:p>
          <a:p>
            <a:pPr marL="0" indent="0" algn="thaiDist">
              <a:buNone/>
              <a:tabLst>
                <a:tab pos="355600" algn="l"/>
              </a:tabLst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-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สิ่งจำเป็นที่สุดที่จะนำมาใช้ในการออกแบบ คือ ข้อกำหนดความต้องการของผู้ใช้และแบบจำลองที่ได้จากการวิเคราะห์ เพื่อนำมาสร้างเป็นแบบจำลองของการออกแบบที่มีรายละเอียดทางเทคนิคมากพอที่จะเป็นประโยชน์ในการเขียนโปรแกรม</a:t>
            </a:r>
          </a:p>
        </p:txBody>
      </p:sp>
    </p:spTree>
    <p:extLst>
      <p:ext uri="{BB962C8B-B14F-4D97-AF65-F5344CB8AC3E}">
        <p14:creationId xmlns:p14="http://schemas.microsoft.com/office/powerpoint/2010/main" val="21458530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99456" y="1844824"/>
            <a:ext cx="9937104" cy="4495800"/>
          </a:xfrm>
        </p:spPr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ความเป็นอิสระต่อกันในการทำงาน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Functional Independence)</a:t>
            </a:r>
          </a:p>
          <a:p>
            <a:pPr marL="0" indent="0" algn="thaiDist">
              <a:buNone/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  </a:t>
            </a:r>
            <a:r>
              <a:rPr lang="en-US" sz="3200" b="1" dirty="0">
                <a:solidFill>
                  <a:srgbClr val="FFC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 </a:t>
            </a:r>
            <a:r>
              <a:rPr lang="en-US" sz="32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Coupling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เป็นการวัดความสัมพันธ์ระหว่างโมดูล 2 โมดูลว่ามีความซับซ้อนหรือมีระดับการขึ้นต่อกันของโมดูลมากน้อยเพียงใด</a:t>
            </a:r>
          </a:p>
          <a:p>
            <a:pPr marL="0" indent="0" algn="thaiDist">
              <a:buNone/>
            </a:pPr>
            <a:r>
              <a:rPr lang="th-TH" sz="3200" b="1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   </a:t>
            </a:r>
            <a:r>
              <a:rPr lang="en-US" sz="3200" b="1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Cohesion</a:t>
            </a:r>
            <a:r>
              <a:rPr lang="th-TH" sz="3200" b="1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เป็นการวัดระดับการยึดเกาะกันของหน้าที่หรือกิจกรรมในโมดูล เพื่อประมวลข้อมูลเป็นผลลัพธ์ที่ต้องการ ลักษณะโครงสร้างที่ดีจะต้องมีระดับการยึดเกะกันของหน้าที่ในโมดูลสูง</a:t>
            </a:r>
          </a:p>
          <a:p>
            <a:pPr marL="0" indent="0" algn="thaiDist">
              <a:buNone/>
            </a:pPr>
            <a:b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</a:b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9017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99456" y="1772816"/>
            <a:ext cx="10009112" cy="4567808"/>
          </a:xfrm>
        </p:spPr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sz="32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การกลั่นกรอง (</a:t>
            </a:r>
            <a:r>
              <a:rPr lang="en-US" sz="32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Refinement)</a:t>
            </a:r>
          </a:p>
          <a:p>
            <a:pPr marL="0" indent="0" algn="thaiDist">
              <a:buNone/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   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การกลั่นกรองเป็นการบรรยายรายละเอียดของแต่ละฟังก์ชันเป็นลำดับขั้น เริ่มต้นจากชื่อฟังก์ชันที่จะถูกกำหนดขึ้นในระดับบนสุดของการคิดแบบนามธรรม ซึ่งเป็นเพียงการกำหนดชื่อฟังก์ชันเท่านั้น ยังไม่มีรายละเอียดการทำงานภายในข้อมูล การกลั่นกรองเป็นการนำชื่อฟังก์ชันเหล่านั้น มาเพิ่มเติมรายละเอียดการทำงานภายในให้ชัดเจนยิ่งขึ้นในแต่ละระดับของการกลั่นกรอง</a:t>
            </a:r>
          </a:p>
          <a:p>
            <a:pPr marL="0" indent="0" algn="thaiDist">
              <a:buNone/>
            </a:pPr>
            <a:b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</a:b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419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271464" y="1772816"/>
            <a:ext cx="9865096" cy="4567808"/>
          </a:xfrm>
        </p:spPr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sz="3200" b="1" dirty="0">
                <a:solidFill>
                  <a:srgbClr val="0070C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การปรับโครงสร้างการออกแบบ (</a:t>
            </a:r>
            <a:r>
              <a:rPr lang="en-US" sz="3200" b="1" dirty="0">
                <a:solidFill>
                  <a:srgbClr val="0070C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Refactoring)</a:t>
            </a:r>
          </a:p>
          <a:p>
            <a:pPr marL="0" indent="0" algn="thaiDist">
              <a:buNone/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 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เป็นเทคนิคในการปรับโครงสร้างการออกแบบภายในของคอมโพ</a:t>
            </a:r>
            <a:r>
              <a:rPr lang="th-TH" sz="32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เน้นท์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โดยไม่ต้องเปลี่ยนฟังก์ชันหรือพฤติกรรมของคอมโพ</a:t>
            </a:r>
            <a:r>
              <a:rPr lang="th-TH" sz="32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เน้นท์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โดยเมื่อซอฟต์แวร์ถูกปรับโครงสร้าง จะเริ่มต้นจากการนำงานออกแบบเดิมมาพิจารณาถึงความซ้ำซ้อน ส่วนประกอบที่ไม่ได้ถูกใช้งาน อัลกอริธึมที่ไม่มีประสิทธิภาพหรือไม่จำเป็น ตลอดจนโครงสร้างข้อมูลที่ไม่เหมาะสม หรือข้อผิดพลาดจากการออแบบอื่นๆ แล้วนำมาแก้ไขให้มีประสิทธิภาพและถูกต้องมากขึ้น </a:t>
            </a:r>
          </a:p>
        </p:txBody>
      </p:sp>
    </p:spTree>
    <p:extLst>
      <p:ext uri="{BB962C8B-B14F-4D97-AF65-F5344CB8AC3E}">
        <p14:creationId xmlns:p14="http://schemas.microsoft.com/office/powerpoint/2010/main" val="17038656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99456" y="1772816"/>
            <a:ext cx="10009112" cy="4567808"/>
          </a:xfrm>
        </p:spPr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en-US" sz="3200" b="1" dirty="0">
                <a:solidFill>
                  <a:srgbClr val="C00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Design Class</a:t>
            </a:r>
          </a:p>
          <a:p>
            <a:pPr marL="0" indent="0" algn="thaiDist">
              <a:buNone/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     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สำหรับการวิเคราะห์ระบบด้วยแนวทางเชิงวัตถุ เมื่อจบขั้นตอนการวิเคราะห์ระบบแล้ว สิ่งที่ได้คือ แบบจำลองคลาส ที่แสดงเพียงมุมมองของระบบในระดับบนเท่านั้น เมื่อมาถึงขั้นตอนการออกแบบ วิศวกรซอฟต์แวร์จะต้องนำแบบจำลองคลาสเหล่านั้น มากลั่นกรองเพื่อกำหนดรายละเอียดเชิงลึกของแต่ละคลาสอีกครั้ง เพื่อให้เขียนโค้ดได้ง่ายขึ้น และต้องสร้างแบบจำลองคลาสที่แสดงให้เห็นถึงโครงสร้างภายในที่สนับสนุนกระบวนการทางธุรกิจด้วย</a:t>
            </a:r>
          </a:p>
        </p:txBody>
      </p:sp>
    </p:spTree>
    <p:extLst>
      <p:ext uri="{BB962C8B-B14F-4D97-AF65-F5344CB8AC3E}">
        <p14:creationId xmlns:p14="http://schemas.microsoft.com/office/powerpoint/2010/main" val="14342457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79576" y="764704"/>
            <a:ext cx="8424936" cy="720080"/>
          </a:xfrm>
        </p:spPr>
        <p:txBody>
          <a:bodyPr/>
          <a:lstStyle/>
          <a:p>
            <a:r>
              <a:rPr lang="th-TH" sz="4400" dirty="0">
                <a:solidFill>
                  <a:schemeClr val="tx1"/>
                </a:solidFill>
              </a:rPr>
              <a:t>แนวคิดในการออกแบบซอฟต์แวร์</a:t>
            </a:r>
            <a:endParaRPr lang="th-TH" sz="4400" dirty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279576" y="1556792"/>
            <a:ext cx="8135888" cy="49685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rgbClr val="FFC000"/>
                </a:solidFill>
                <a:latin typeface="Angsana New" pitchFamily="18" charset="-34"/>
                <a:cs typeface="Angsana New" pitchFamily="18" charset="-34"/>
              </a:rPr>
              <a:t>Design Class</a:t>
            </a:r>
            <a:br>
              <a:rPr lang="en-US" sz="3600" dirty="0">
                <a:latin typeface="Angsana New" pitchFamily="18" charset="-34"/>
                <a:cs typeface="Angsana New" pitchFamily="18" charset="-34"/>
              </a:rPr>
            </a:br>
            <a:r>
              <a:rPr lang="en-US" sz="3600" dirty="0">
                <a:latin typeface="Angsana New" pitchFamily="18" charset="-34"/>
                <a:cs typeface="Angsana New" pitchFamily="18" charset="-34"/>
              </a:rPr>
              <a:t>       </a:t>
            </a:r>
            <a:r>
              <a:rPr lang="th-TH" sz="3600" dirty="0">
                <a:latin typeface="Angsana New" pitchFamily="18" charset="-34"/>
                <a:cs typeface="Angsana New" pitchFamily="18" charset="-34"/>
              </a:rPr>
              <a:t>สิ่งที่ได้คือ </a:t>
            </a:r>
            <a:r>
              <a:rPr lang="en-US" sz="3600" dirty="0">
                <a:latin typeface="Angsana New" pitchFamily="18" charset="-34"/>
                <a:cs typeface="Angsana New" pitchFamily="18" charset="-34"/>
              </a:rPr>
              <a:t>Design Class </a:t>
            </a:r>
            <a:r>
              <a:rPr lang="th-TH" sz="3600" dirty="0">
                <a:latin typeface="Angsana New" pitchFamily="18" charset="-34"/>
                <a:cs typeface="Angsana New" pitchFamily="18" charset="-34"/>
              </a:rPr>
              <a:t>ซึ่งประกอบไปด้วย </a:t>
            </a:r>
            <a:r>
              <a:rPr lang="en-US" sz="3600" dirty="0">
                <a:latin typeface="Angsana New" pitchFamily="18" charset="-34"/>
                <a:cs typeface="Angsana New" pitchFamily="18" charset="-34"/>
              </a:rPr>
              <a:t>Design Class 5 </a:t>
            </a:r>
            <a:r>
              <a:rPr lang="th-TH" sz="3600" dirty="0">
                <a:latin typeface="Angsana New" pitchFamily="18" charset="-34"/>
                <a:cs typeface="Angsana New" pitchFamily="18" charset="-34"/>
              </a:rPr>
              <a:t>ชนิด แบ่งตาม </a:t>
            </a:r>
            <a:r>
              <a:rPr lang="en-US" sz="3600" dirty="0">
                <a:latin typeface="Angsana New" pitchFamily="18" charset="-34"/>
                <a:cs typeface="Angsana New" pitchFamily="18" charset="-34"/>
              </a:rPr>
              <a:t>Layer </a:t>
            </a:r>
            <a:r>
              <a:rPr lang="th-TH" sz="3600" dirty="0">
                <a:latin typeface="Angsana New" pitchFamily="18" charset="-34"/>
                <a:cs typeface="Angsana New" pitchFamily="18" charset="-34"/>
              </a:rPr>
              <a:t>ของสถาปัตยกรรมระบบ ได้แก่ </a:t>
            </a:r>
            <a:endParaRPr lang="en-US" sz="3600" dirty="0"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r>
              <a:rPr lang="en-US" sz="3600" dirty="0">
                <a:latin typeface="Angsana New" pitchFamily="18" charset="-34"/>
                <a:cs typeface="Angsana New" pitchFamily="18" charset="-34"/>
              </a:rPr>
              <a:t>1. User Interface Class</a:t>
            </a:r>
          </a:p>
          <a:p>
            <a:pPr marL="0" indent="0">
              <a:buNone/>
            </a:pPr>
            <a:r>
              <a:rPr lang="en-US" sz="3600" dirty="0">
                <a:latin typeface="Angsana New" pitchFamily="18" charset="-34"/>
                <a:cs typeface="Angsana New" pitchFamily="18" charset="-34"/>
              </a:rPr>
              <a:t>2. Business Domain Class</a:t>
            </a:r>
          </a:p>
          <a:p>
            <a:pPr marL="0" indent="0">
              <a:buNone/>
            </a:pPr>
            <a:r>
              <a:rPr lang="en-US" sz="3600" dirty="0">
                <a:latin typeface="Angsana New" pitchFamily="18" charset="-34"/>
                <a:cs typeface="Angsana New" pitchFamily="18" charset="-34"/>
              </a:rPr>
              <a:t>3. Process Class</a:t>
            </a:r>
          </a:p>
          <a:p>
            <a:pPr marL="0" indent="0">
              <a:buNone/>
            </a:pPr>
            <a:r>
              <a:rPr lang="en-US" sz="3600" dirty="0">
                <a:latin typeface="Angsana New" pitchFamily="18" charset="-34"/>
                <a:cs typeface="Angsana New" pitchFamily="18" charset="-34"/>
              </a:rPr>
              <a:t>4. Persistent Class </a:t>
            </a:r>
          </a:p>
          <a:p>
            <a:pPr marL="0" indent="0">
              <a:buNone/>
            </a:pPr>
            <a:r>
              <a:rPr lang="en-US" sz="3600" dirty="0">
                <a:latin typeface="Angsana New" pitchFamily="18" charset="-34"/>
                <a:cs typeface="Angsana New" pitchFamily="18" charset="-34"/>
              </a:rPr>
              <a:t>5. System Class</a:t>
            </a:r>
            <a:br>
              <a:rPr lang="en-US" sz="3600" dirty="0">
                <a:latin typeface="Angsana New" pitchFamily="18" charset="-34"/>
                <a:cs typeface="Angsana New" pitchFamily="18" charset="-34"/>
              </a:rPr>
            </a:br>
            <a:endParaRPr lang="th-TH" sz="3600" dirty="0"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544032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27448" y="1052736"/>
            <a:ext cx="8424936" cy="648072"/>
          </a:xfrm>
        </p:spPr>
        <p:txBody>
          <a:bodyPr>
            <a:normAutofit fontScale="90000"/>
          </a:bodyPr>
          <a:lstStyle/>
          <a:p>
            <a:r>
              <a:rPr lang="th-TH" sz="44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6. กลยุทธ์และระเบียบวิธีของการออกแบบซอฟต์แวร์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99456" y="1844824"/>
            <a:ext cx="9865096" cy="42797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กลยุทธ์ในการอกแบบซอฟต์แวร์ เป็นเพียงหลักและแนวทางในการปฏิบัติงานแบบซอฟต์แวร์เท่านั้น ไม่ได้ระบุถึงวิธีทำงานอย่างชัดเจน แต่สำหรับระเบียบวิธี ในการออกแบบซอฟต์แวร์จะระบุถึงรายละเอียดของวิธีการทำงานอย่างชัดเจน พร้อมกับเตรียมสัญลักษณ์ต่างๆ ของแบบจำลองเฉพาะระเบียบวิธีนั้นไว้ให้ใช้งานด้วย ทำให้ทีมวิศวกรซอฟต์แวร์ทำงานได้ง่ายขึ้น ปัจจุบัน กลยุทธ์และระเบียบวิธีในการออกแบบซอฟต์แวร์มีหลายวิธี สรุปได้ดังนี้</a:t>
            </a:r>
          </a:p>
          <a:p>
            <a:pPr marL="0" indent="0" algn="just">
              <a:buNone/>
            </a:pPr>
            <a:b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</a:b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4463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271464" y="1772816"/>
            <a:ext cx="9937104" cy="4351784"/>
          </a:xfrm>
        </p:spPr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sz="3200" b="1" dirty="0">
                <a:solidFill>
                  <a:srgbClr val="FFC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กลยุทธ์ทั่วไปในการออกแบบซอฟต์แวร์ (</a:t>
            </a:r>
            <a:r>
              <a:rPr lang="en-US" sz="3200" b="1" dirty="0">
                <a:solidFill>
                  <a:srgbClr val="FFC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General Strategy)</a:t>
            </a:r>
          </a:p>
          <a:p>
            <a:pPr marL="0" indent="0" algn="thaiDist">
              <a:buNone/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 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กลยุทธ์ทั่วไปในการออกแบบซอฟต์แวร์ ได้แก่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Divide-and Conquer, Stepwise Refinement, Top-down and Bottom-up Strategy, Data Abstraction and Information Hiding, Heuristic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และ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Design Pattern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เป็นต้น</a:t>
            </a:r>
          </a:p>
          <a:p>
            <a:pPr marL="0" indent="0" algn="thaiDist">
              <a:buNone/>
            </a:pPr>
            <a:b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</a:b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191178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271464" y="1772816"/>
            <a:ext cx="10009112" cy="4351784"/>
          </a:xfrm>
        </p:spPr>
        <p:txBody>
          <a:bodyPr>
            <a:noAutofit/>
          </a:bodyPr>
          <a:lstStyle/>
          <a:p>
            <a:pPr marL="0" indent="0" algn="thaiDist">
              <a:buNone/>
            </a:pPr>
            <a:r>
              <a:rPr lang="th-TH" sz="32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การออกแบบเชิงฟังก์ชัน (</a:t>
            </a:r>
            <a:r>
              <a:rPr lang="en-US" sz="32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Function-Oriented Design)</a:t>
            </a:r>
          </a:p>
          <a:p>
            <a:pPr marL="0" indent="0" algn="thaiDist">
              <a:buNone/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      </a:t>
            </a:r>
            <a:r>
              <a:rPr lang="th-TH" sz="3200" b="1" dirty="0">
                <a:solidFill>
                  <a:srgbClr val="FF66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การออกแบบเชิงโครงสร้าง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ซึ่งเป็นระเบียบวิธีที่ได้รับความนิยมมาตั้งแต่อดีตจนถึงปัจจุบันเป็นวิธีในการพิจารณาถึงฟังก์ชันของซอฟต์แวร์เป็นเกณฑ์ในการแบ่งส่วนซอฟต์แวร์ออกเป็นส่วนย่อย จากนั้นจะกำหนดรายละเอียดในแต่ละส่วนย่อยของซอฟต์แวร์และปรับปรุงในลักษณะโครงสร้างลำดับขั้นจากบนลงล่าง </a:t>
            </a:r>
          </a:p>
          <a:p>
            <a:pPr marL="0" indent="0" algn="thaiDist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  สิ่งที่ใช้ประกอบการออกแบบเชิงโครงสร้าง คือ แผนภาพกระแสข้อมูล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Data Flow Diagram :DFD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 และรายละเอียดของกระบวนการ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Process Description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) </a:t>
            </a:r>
          </a:p>
          <a:p>
            <a:pPr marL="0" indent="0" algn="thaiDist">
              <a:buNone/>
            </a:pPr>
            <a:b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</a:b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4604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271464" y="1772816"/>
            <a:ext cx="9865096" cy="4351784"/>
          </a:xfrm>
        </p:spPr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sz="32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การออกแบบเชิงวัตถุ (</a:t>
            </a:r>
            <a:r>
              <a:rPr lang="en-US" sz="32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Object-oriented Design)</a:t>
            </a:r>
          </a:p>
          <a:p>
            <a:pPr marL="0" indent="0" algn="thaiDist">
              <a:buNone/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     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ระเบียบวิธีเชิงวัตถุในปัจจุบันมีหลากหลายวิธี ในยุคแรกของระเบียบวิธีการออกแบบเชิงวัตถุ จะพิจารณาหาวัตถุในโดเมนที่สนใจจากคำอธิบายความต้องการของลูกค้า และจัดโครงสร้าง</a:t>
            </a:r>
            <a:r>
              <a:rPr lang="th-TH" sz="32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ของอ็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อบ</a:t>
            </a:r>
            <a:r>
              <a:rPr lang="th-TH" sz="32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เจ็กต์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แบบ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Inheritance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และ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Polymorphism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ต่อมา ได้มีระเบียบวิธีการออกแบบซอฟต์แวร์แบบคอมโพ</a:t>
            </a:r>
            <a:r>
              <a:rPr lang="th-TH" sz="32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เน้นท์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Component-base Design)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ขึ้นมา เพื่อช่วยให้การผลิตซอฟต์แวร์รวดเร็วขึ้น</a:t>
            </a:r>
          </a:p>
        </p:txBody>
      </p:sp>
    </p:spTree>
    <p:extLst>
      <p:ext uri="{BB962C8B-B14F-4D97-AF65-F5344CB8AC3E}">
        <p14:creationId xmlns:p14="http://schemas.microsoft.com/office/powerpoint/2010/main" val="164549379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343472" y="1772816"/>
            <a:ext cx="9793088" cy="4351784"/>
          </a:xfrm>
        </p:spPr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sz="3200" b="1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การออกแบบโดยใช้ข้อมูลเป็นศูนย์กลาง (</a:t>
            </a:r>
            <a:r>
              <a:rPr lang="en-US" sz="3200" b="1" dirty="0">
                <a:solidFill>
                  <a:srgbClr val="00206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Data-structure Centered Design)</a:t>
            </a:r>
          </a:p>
          <a:p>
            <a:pPr marL="0" indent="0" algn="thaiDist">
              <a:buNone/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   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เป็นวิธีการออกแบบโดยใช้ข้อมูลที่ฟังก์ชันจะนำมาประมวลผลเป็นหลัก เริ่มต้นจากการแสดงโครงสร้างข้อมูล ทั้งที่เป็นข้อมูลนำเข้าและผลลัพธ์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Input and Output Data)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โดยสร้างเป็นแผนภาพเพื่อจำลองโครงสร้างของข้อมูลเหล่านั้น ยกตัวอย่างแผนภาพเช่น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Jackson Diagram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เป็นต้น จากนั้น ทีมงานจะนำแผนภาพดังกล่าวไปออกแบบโครงสร้างควบคุมการทำงานของโปรแกรมต่อไป</a:t>
            </a:r>
          </a:p>
          <a:p>
            <a:pPr marL="0" indent="0" algn="thaiDist">
              <a:buNone/>
            </a:pPr>
            <a:b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</a:b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634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000" b="1" dirty="0">
                <a:solidFill>
                  <a:srgbClr val="FF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ภาพจำลองความสำคัญของข้อกำหนดความต้องการ</a:t>
            </a:r>
          </a:p>
        </p:txBody>
      </p:sp>
      <p:sp>
        <p:nvSpPr>
          <p:cNvPr id="6" name="พับมุม 5"/>
          <p:cNvSpPr/>
          <p:nvPr/>
        </p:nvSpPr>
        <p:spPr>
          <a:xfrm>
            <a:off x="2567608" y="1916832"/>
            <a:ext cx="1368152" cy="1512168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b="1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55640" y="1465620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What</a:t>
            </a:r>
            <a:endParaRPr lang="th-TH" sz="28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05154" y="2272188"/>
            <a:ext cx="14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SP SUAN DUSIT" panose="02000000000000000000" pitchFamily="2" charset="0"/>
                <a:cs typeface="SP SUAN DUSIT" panose="02000000000000000000" pitchFamily="2" charset="0"/>
              </a:rPr>
              <a:t>Function &amp; Analysis</a:t>
            </a:r>
          </a:p>
          <a:p>
            <a:pPr algn="ctr"/>
            <a:r>
              <a:rPr lang="en-US" b="1" dirty="0">
                <a:latin typeface="SP SUAN DUSIT" panose="02000000000000000000" pitchFamily="2" charset="0"/>
                <a:cs typeface="SP SUAN DUSIT" panose="02000000000000000000" pitchFamily="2" charset="0"/>
              </a:rPr>
              <a:t>Models</a:t>
            </a:r>
            <a:endParaRPr lang="th-TH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pic>
        <p:nvPicPr>
          <p:cNvPr id="9" name="รูปภาพ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322" y="4149080"/>
            <a:ext cx="1507232" cy="150723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539988" y="5805264"/>
            <a:ext cx="14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ลูกค้า</a:t>
            </a:r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/</a:t>
            </a:r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ผู้ใช้</a:t>
            </a:r>
          </a:p>
        </p:txBody>
      </p:sp>
      <p:pic>
        <p:nvPicPr>
          <p:cNvPr id="11" name="รูปภาพ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1904" y="2044006"/>
            <a:ext cx="1574957" cy="1535251"/>
          </a:xfrm>
          <a:prstGeom prst="rect">
            <a:avLst/>
          </a:prstGeom>
        </p:spPr>
      </p:pic>
      <p:sp>
        <p:nvSpPr>
          <p:cNvPr id="12" name="พับมุม 11"/>
          <p:cNvSpPr/>
          <p:nvPr/>
        </p:nvSpPr>
        <p:spPr>
          <a:xfrm>
            <a:off x="7824192" y="1916832"/>
            <a:ext cx="1368152" cy="1512168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b="1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67379" y="2473642"/>
            <a:ext cx="1795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SP SUAN DUSIT" panose="02000000000000000000" pitchFamily="2" charset="0"/>
                <a:cs typeface="SP SUAN DUSIT" panose="02000000000000000000" pitchFamily="2" charset="0"/>
              </a:rPr>
              <a:t>Design Models</a:t>
            </a:r>
            <a:endParaRPr lang="th-TH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184232" y="1465620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How</a:t>
            </a:r>
            <a:endParaRPr lang="th-TH" sz="28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pic>
        <p:nvPicPr>
          <p:cNvPr id="15" name="รูปภาพ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9094" y="4095616"/>
            <a:ext cx="1795066" cy="1755176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5208970" y="3579256"/>
            <a:ext cx="26152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นักออกแบบระบบ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725262" y="5877277"/>
            <a:ext cx="26152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โปรแกรมเมอร์</a:t>
            </a:r>
          </a:p>
        </p:txBody>
      </p:sp>
      <p:sp>
        <p:nvSpPr>
          <p:cNvPr id="18" name="ลูกศรขวา 17"/>
          <p:cNvSpPr/>
          <p:nvPr/>
        </p:nvSpPr>
        <p:spPr>
          <a:xfrm>
            <a:off x="4223792" y="2393306"/>
            <a:ext cx="648072" cy="459630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b="1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19" name="ลูกศรขวา 18"/>
          <p:cNvSpPr/>
          <p:nvPr/>
        </p:nvSpPr>
        <p:spPr>
          <a:xfrm>
            <a:off x="6960096" y="2393306"/>
            <a:ext cx="648072" cy="459630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b="1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20" name="ลูกศรขวา 19"/>
          <p:cNvSpPr/>
          <p:nvPr/>
        </p:nvSpPr>
        <p:spPr>
          <a:xfrm rot="5400000">
            <a:off x="8247314" y="3582792"/>
            <a:ext cx="466706" cy="459630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b="1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21" name="ลูกศรขวา 20"/>
          <p:cNvSpPr/>
          <p:nvPr/>
        </p:nvSpPr>
        <p:spPr>
          <a:xfrm rot="16200000">
            <a:off x="3060093" y="3605911"/>
            <a:ext cx="373690" cy="320379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b="1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04588" y="6344720"/>
            <a:ext cx="4829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แสดงการนำ </a:t>
            </a:r>
            <a:r>
              <a:rPr lang="en-US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Analysis Model </a:t>
            </a:r>
            <a:r>
              <a:rPr lang="th-TH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มาใช้ในการออกแบบ</a:t>
            </a:r>
            <a:r>
              <a:rPr lang="en-US" sz="24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endParaRPr lang="th-TH" sz="24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35509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99456" y="1844824"/>
            <a:ext cx="10009112" cy="4279776"/>
          </a:xfrm>
        </p:spPr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sz="32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การออกแบบคอมโพ</a:t>
            </a:r>
            <a:r>
              <a:rPr lang="th-TH" sz="3200" b="1" dirty="0" err="1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เน้นท์</a:t>
            </a:r>
            <a:r>
              <a:rPr lang="th-TH" sz="32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 (</a:t>
            </a:r>
            <a:r>
              <a:rPr lang="en-US" sz="32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Component-base Design: CBD)</a:t>
            </a:r>
          </a:p>
          <a:p>
            <a:pPr marL="0" indent="0" algn="thaiDist">
              <a:buNone/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 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เป็นวิธีการออกแบบซอฟต์แวร์ด้วยการแบ่งเป็นส่วนประกอบย่อยที่เรียกว่า คอมโพเน้นท์        จะทำงานเป็นอิสระต่อกัน ทำงานได้ด้วยตนเอง และสามารถประกอบกับคอมโพเน้นท์อื่นเพื่อเติมเต็มการทำงานให้กับซอฟต์แวร์ได้ ดังนั้น จึงต้องมีการสื่อสารระหว่างคอมโพเน้นท์ผ่านทาง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Interface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ได้ถูกพัฒนาขึ้นเพื่อตอบสนองความต้องการผลิตซอฟต์แวร์ที่สามารถนำกลับมาใช้ใหม่ได้</a:t>
            </a:r>
          </a:p>
          <a:p>
            <a:pPr marL="0" indent="0" algn="thaiDist">
              <a:buNone/>
            </a:pPr>
            <a:b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</a:b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48247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99456" y="980728"/>
            <a:ext cx="8424936" cy="720080"/>
          </a:xfrm>
        </p:spPr>
        <p:txBody>
          <a:bodyPr>
            <a:normAutofit/>
          </a:bodyPr>
          <a:lstStyle/>
          <a:p>
            <a:r>
              <a:rPr lang="th-TH" sz="4000" b="1" dirty="0">
                <a:solidFill>
                  <a:srgbClr val="FF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7. แบบจำลองที่ใช้ในการออกแบบ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99456" y="1772816"/>
            <a:ext cx="9288016" cy="4351784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จำแนกได้เป็น 2 กลุ่ม ดังนี้ </a:t>
            </a:r>
            <a:b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</a:b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   1. กลุ่ม 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Structural Description (Static View)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2. กลุ่ม </a:t>
            </a:r>
            <a:r>
              <a:rPr lang="en-US" sz="36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Behavioral Description (Dynamic View)</a:t>
            </a:r>
            <a:endParaRPr lang="th-TH" sz="36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57116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271464" y="1772816"/>
            <a:ext cx="9865096" cy="4639816"/>
          </a:xfrm>
        </p:spPr>
        <p:txBody>
          <a:bodyPr>
            <a:normAutofit fontScale="85000" lnSpcReduction="20000"/>
          </a:bodyPr>
          <a:lstStyle/>
          <a:p>
            <a:pPr marL="0" indent="0" algn="thaiDist">
              <a:buNone/>
            </a:pPr>
            <a:r>
              <a:rPr lang="th-TH" sz="32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1. กลุ่ม </a:t>
            </a:r>
            <a:r>
              <a:rPr lang="en-US" sz="3200" b="1" dirty="0">
                <a:solidFill>
                  <a:srgbClr val="66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Structural Description (Static View) </a:t>
            </a:r>
            <a:endParaRPr lang="th-TH" sz="3200" b="1" dirty="0">
              <a:solidFill>
                <a:srgbClr val="6600FF"/>
              </a:solidFill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0" indent="0" algn="thaiDist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เป็นแบบจำลองที่ใช้อธิบายมุมมองด้านโครงสร้างของซอฟต์แวร์ โดยแสดงให้เห็นรายละเอียดของแต่ละคอมโพเน้นท์และความสัมพันธ์ระหว่างคอมโพเน้นท์ด้วย แบบจำลองในกลุ่มนี้ อาจอธิบายโครงสร้างด้วยแผนภาพหรือข้อความ ได้แก่</a:t>
            </a:r>
          </a:p>
          <a:p>
            <a:pPr marL="0" indent="0" algn="thaiDist">
              <a:buNone/>
              <a:tabLst>
                <a:tab pos="531813" algn="l"/>
              </a:tabLst>
            </a:pPr>
            <a:r>
              <a:rPr lang="th-TH" sz="32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     </a:t>
            </a:r>
            <a:r>
              <a:rPr lang="en-US" sz="32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1.1 Architecture Description Language: ADU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ใช้อธิบายสถาปัตยกรรมซอฟต์แวร์แบบคอมโพเน้นท์และการเชื่อมต่อคอมโพเน้นท์</a:t>
            </a:r>
          </a:p>
          <a:p>
            <a:pPr marL="0" indent="0" algn="thaiDist">
              <a:buNone/>
              <a:tabLst>
                <a:tab pos="531813" algn="l"/>
              </a:tabLst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- Class And Object Diagram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แผนภาพแสดงโครงสร้างของคลาส (อ็อบเจ็กต์) และความสัมพันธ์ระหว่างคลาส</a:t>
            </a:r>
          </a:p>
          <a:p>
            <a:pPr marL="0" indent="0" algn="thaiDist">
              <a:buNone/>
              <a:tabLst>
                <a:tab pos="531813" algn="l"/>
              </a:tabLst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     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- Component Diagram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แผนภาพแสดงคอมโพเน้นท์ที่เป็นส่วนประกอบของระบบ และแสดงความสัมพันธ์ระหว่างคอมโพเน้นท์ นอกจากนี้ยังแสดงให้เห็น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Interface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ของคอมโพเน้นท์ด้วย</a:t>
            </a:r>
          </a:p>
          <a:p>
            <a:pPr marL="0" indent="0" algn="thaiDist">
              <a:buNone/>
            </a:pPr>
            <a:b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</a:b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       </a:t>
            </a:r>
          </a:p>
        </p:txBody>
      </p:sp>
    </p:spTree>
    <p:extLst>
      <p:ext uri="{BB962C8B-B14F-4D97-AF65-F5344CB8AC3E}">
        <p14:creationId xmlns:p14="http://schemas.microsoft.com/office/powerpoint/2010/main" val="340465315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99456" y="1844824"/>
            <a:ext cx="9865096" cy="4567808"/>
          </a:xfrm>
        </p:spPr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    </a:t>
            </a:r>
            <a:r>
              <a:rPr lang="th-TH" sz="3200" b="1" dirty="0">
                <a:solidFill>
                  <a:srgbClr val="0070C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    </a:t>
            </a:r>
            <a:r>
              <a:rPr lang="en-US" sz="3200" b="1" dirty="0">
                <a:solidFill>
                  <a:srgbClr val="0070C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1.2 Collaboration Responsibility Card: CRC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ใช้บันทึกชื่อคอมโพเน้นท์ (คลาส) พร้อมกับคอมโพเน้นท์ที่มีความสัมพันธ์กันและหน้าที่ของคอมโพเน้นท์ด้วย </a:t>
            </a:r>
          </a:p>
          <a:p>
            <a:pPr marL="0" indent="0" algn="thaiDist">
              <a:buNone/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   - Deployment Diagram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แผนภาพแสดงโครงสร้างทางด้านฮาร์ดแวร์ (โหนด) ของระบบและความสัมพันธ์ระหว่างโหนดชนิดต่างๆ</a:t>
            </a:r>
          </a:p>
          <a:p>
            <a:pPr marL="0" indent="0" algn="thaiDist">
              <a:buNone/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   - Entity Relationship Diagram ERD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แผนภาพแสดงความสัมพันธ์ระหว่าง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Entity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ใช้แสดงโครงร่างของฐานข้อมูล</a:t>
            </a:r>
          </a:p>
          <a:p>
            <a:pPr marL="0" indent="0" algn="thaiDist">
              <a:buNone/>
            </a:pPr>
            <a:b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</a:b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       </a:t>
            </a:r>
          </a:p>
        </p:txBody>
      </p:sp>
    </p:spTree>
    <p:extLst>
      <p:ext uri="{BB962C8B-B14F-4D97-AF65-F5344CB8AC3E}">
        <p14:creationId xmlns:p14="http://schemas.microsoft.com/office/powerpoint/2010/main" val="111975046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99456" y="1772816"/>
            <a:ext cx="10225136" cy="4351784"/>
          </a:xfrm>
        </p:spPr>
        <p:txBody>
          <a:bodyPr/>
          <a:lstStyle/>
          <a:p>
            <a:pPr marL="0" indent="0">
              <a:buNone/>
            </a:pPr>
            <a:r>
              <a:rPr lang="th-TH" sz="3200" b="1" dirty="0">
                <a:solidFill>
                  <a:srgbClr val="7030A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        </a:t>
            </a:r>
            <a:r>
              <a:rPr lang="en-US" sz="3200" b="1" dirty="0">
                <a:solidFill>
                  <a:srgbClr val="7030A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1.3 Interface Description Language: IDL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มีลักษณะคล้ายกับการเขียนคำสั่งในโปรแกรม ใช้กำหนดรายละเอียดของ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Interface</a:t>
            </a:r>
            <a:b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</a:b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        - Jackson Structure Diagram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แผนภาพแสดงโครงสร้างควบคุมการประมวลผลข้อมูลแบบเรียงลำดับแบบเลือกทำ</a:t>
            </a:r>
            <a:b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</a:b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       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- Structure Chart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แผนภาพแสดงโครงสร้างของโปรแกรม แสดงให้เห็นการเรียกใช้โมดูล</a:t>
            </a:r>
            <a:b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</a:b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F95A18-CE59-4A10-9127-FA31CA643EDE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54578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99456" y="1772816"/>
            <a:ext cx="9937104" cy="4351784"/>
          </a:xfrm>
        </p:spPr>
        <p:txBody>
          <a:bodyPr>
            <a:noAutofit/>
          </a:bodyPr>
          <a:lstStyle/>
          <a:p>
            <a:pPr marL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2. กลุ่ม </a:t>
            </a:r>
            <a:r>
              <a:rPr lang="en-US" sz="32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Behavioral Description (Dynamic View)</a:t>
            </a:r>
          </a:p>
          <a:p>
            <a:pPr marL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       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เป็นแบบจำลองที่ใช้อธิบายมุมมองด้านพฤติกรรมการทำงานของซอฟต์แวร์และคอมโพ</a:t>
            </a:r>
            <a:r>
              <a:rPr lang="th-TH" sz="32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เน้นท์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แสดงให้เห็นพฤติกรรม การทำงานที่เปลี่ยนแปลงไปเมื่อเกิดเหตุการณ์ใดเหตุการณ์หนึ่ง</a:t>
            </a:r>
          </a:p>
          <a:p>
            <a:pPr marL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       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Activity Diagram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แผนภาพแสดงลำดับการดำเนินกิจกรรมของระบบที่เกิดจากการทำงาน</a:t>
            </a:r>
            <a:r>
              <a:rPr lang="th-TH" sz="32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ของอ็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อบ</a:t>
            </a:r>
            <a:r>
              <a:rPr lang="th-TH" sz="32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เจ็กต์</a:t>
            </a: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       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Collaborative Diagram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แผนภาพแสดงให้เห็นถึงการปฏิสัมพันธ์ระหว่าง</a:t>
            </a:r>
            <a:r>
              <a:rPr lang="th-TH" sz="32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อ็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อบ</a:t>
            </a:r>
            <a:r>
              <a:rPr lang="th-TH" sz="3200" b="1" dirty="0" err="1">
                <a:latin typeface="SP SUAN DUSIT" panose="02000000000000000000" pitchFamily="2" charset="0"/>
                <a:cs typeface="SP SUAN DUSIT" panose="02000000000000000000" pitchFamily="2" charset="0"/>
              </a:rPr>
              <a:t>เจ็กต์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(เมื่อไม่เป็นไปตามลำดับเวลา)</a:t>
            </a:r>
          </a:p>
          <a:p>
            <a:pPr marL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       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Data Flow Diagram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แผนภาพแสดงการไหลของข้อมูล จากกระบวนการหนึ่งไปอีกกระบวนการหนึ่ง</a:t>
            </a:r>
          </a:p>
          <a:p>
            <a:pPr marL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</a:t>
            </a:r>
            <a:b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</a:b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       </a:t>
            </a:r>
          </a:p>
        </p:txBody>
      </p:sp>
    </p:spTree>
    <p:extLst>
      <p:ext uri="{BB962C8B-B14F-4D97-AF65-F5344CB8AC3E}">
        <p14:creationId xmlns:p14="http://schemas.microsoft.com/office/powerpoint/2010/main" val="377963183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99456" y="1772816"/>
            <a:ext cx="10081120" cy="4351784"/>
          </a:xfrm>
        </p:spPr>
        <p:txBody>
          <a:bodyPr>
            <a:normAutofit/>
          </a:bodyPr>
          <a:lstStyle/>
          <a:p>
            <a:pPr marL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     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Decision Table and Diagram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ตารางการตัดสินใจใช้แสดงให้เห็นการตัดสินใจดำเนินกิจกรรมอย่างใดอย่างหนึ่งของระบบภายใต้เงื่อนไขที่ซับซ้อน</a:t>
            </a:r>
          </a:p>
          <a:p>
            <a:pPr marL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     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Flowchart and Structure Flowchart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แผนภาพแสดงลำดับการดำเนินกิจกรรม</a:t>
            </a:r>
          </a:p>
          <a:p>
            <a:pPr marL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     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Sequence Diagram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ผนภาพแสดงปฏิสัมพันธ์ระหว่างอ็อบเจ็กต์โดยแสดงถึงสถานะและการเปลี่ยนแปลงสถานะของอ็อบเจ็กต์ที่มีต่อเหตุการณ์ใดเหตุการณ์หนึ่ง</a:t>
            </a:r>
          </a:p>
          <a:p>
            <a:pPr marL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      Formal Specification Language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ใช้กำหนดรายละเอียดของ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Interface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และพฤติกรรมของคอมโพเน้นท์</a:t>
            </a:r>
          </a:p>
          <a:p>
            <a:pPr marL="0" indent="0" algn="thaiDist">
              <a:spcBef>
                <a:spcPts val="0"/>
              </a:spcBef>
              <a:spcAft>
                <a:spcPts val="0"/>
              </a:spcAft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     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Pseudo-code and Program Design Language PDL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มีลักษณะคล้ายกับการเขียนคำสั่งในโปรแกรม เรียกว่า รหัสเทียม จำลองการทำงานของฟังก์ชัน โพรซีเดอร์ หรือเมธอด    </a:t>
            </a:r>
          </a:p>
        </p:txBody>
      </p:sp>
    </p:spTree>
    <p:extLst>
      <p:ext uri="{BB962C8B-B14F-4D97-AF65-F5344CB8AC3E}">
        <p14:creationId xmlns:p14="http://schemas.microsoft.com/office/powerpoint/2010/main" val="284647458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3" name="Rectangle 4102">
            <a:extLst>
              <a:ext uri="{FF2B5EF4-FFF2-40B4-BE49-F238E27FC236}">
                <a16:creationId xmlns:a16="http://schemas.microsoft.com/office/drawing/2014/main" id="{E6AA15AE-DAFE-4E1E-B05F-F57962FD3A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A green and black text with a question mark and a question mark&#10;&#10;Description automatically generated">
            <a:extLst>
              <a:ext uri="{FF2B5EF4-FFF2-40B4-BE49-F238E27FC236}">
                <a16:creationId xmlns:a16="http://schemas.microsoft.com/office/drawing/2014/main" id="{7A16B1C3-C91E-A47C-3345-AFD0FE7136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424" y="1742252"/>
            <a:ext cx="6912217" cy="3904737"/>
          </a:xfrm>
          <a:prstGeom prst="rect">
            <a:avLst/>
          </a:prstGeom>
        </p:spPr>
      </p:pic>
      <p:cxnSp>
        <p:nvCxnSpPr>
          <p:cNvPr id="4105" name="Straight Connector 4104">
            <a:extLst>
              <a:ext uri="{FF2B5EF4-FFF2-40B4-BE49-F238E27FC236}">
                <a16:creationId xmlns:a16="http://schemas.microsoft.com/office/drawing/2014/main" id="{D07141D5-A57C-43F5-A655-5BA2D0D2AF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209305" y="4343400"/>
            <a:ext cx="320040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7" name="Rectangle 4106">
            <a:extLst>
              <a:ext uri="{FF2B5EF4-FFF2-40B4-BE49-F238E27FC236}">
                <a16:creationId xmlns:a16="http://schemas.microsoft.com/office/drawing/2014/main" id="{D9DB1F97-BFF9-46CC-8EB4-BB63B98F13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h-TH"/>
          </a:p>
        </p:txBody>
      </p:sp>
      <p:sp>
        <p:nvSpPr>
          <p:cNvPr id="4109" name="Rectangle 4108">
            <a:extLst>
              <a:ext uri="{FF2B5EF4-FFF2-40B4-BE49-F238E27FC236}">
                <a16:creationId xmlns:a16="http://schemas.microsoft.com/office/drawing/2014/main" id="{88CAE6E3-39B4-4A16-97BC-9C376B9B7E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03844350"/>
      </p:ext>
    </p:extLst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99456" y="1772816"/>
            <a:ext cx="8136904" cy="4539208"/>
          </a:xfrm>
        </p:spPr>
        <p:txBody>
          <a:bodyPr/>
          <a:lstStyle/>
          <a:p>
            <a:r>
              <a:rPr lang="th-TH" sz="40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ด้านวิศวกรรมซอฟต์แวร์</a:t>
            </a:r>
          </a:p>
          <a:p>
            <a:pPr marL="201168" lvl="1" indent="0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1. มุ่งเน้นการผลิตซอฟต์แวร์เป็นหลัก </a:t>
            </a:r>
          </a:p>
          <a:p>
            <a:pPr marL="201168" lvl="1" indent="0">
              <a:buNone/>
            </a:pP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2. งานออกแบบซอฟต์แวร์เป็นหัวใจของกระบวนการผลิต   </a:t>
            </a:r>
            <a:b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</a:br>
            <a:endParaRPr lang="th-TH" sz="36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755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99456" y="1772816"/>
            <a:ext cx="9937104" cy="4323184"/>
          </a:xfrm>
        </p:spPr>
        <p:txBody>
          <a:bodyPr/>
          <a:lstStyle/>
          <a:p>
            <a:pPr algn="thaiDist"/>
            <a:r>
              <a:rPr lang="th-TH" sz="32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การออกแบบซอฟต์แวร์ (</a:t>
            </a:r>
            <a:r>
              <a:rPr lang="en-US" sz="3200" b="1" dirty="0">
                <a:solidFill>
                  <a:srgbClr val="FF0066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Software Design)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คือกระบวนการกำหนดสถาปัตยกรรม ส่วนประกอบ ส่วนประสาน และลักษณะด้านอื่นๆ ของระบบหรือส่วนประกอบของระบบ โดยการออกแบบซอฟต์แวร์ยังมีความหมายรวมถึงสิ่งที่ได้จากการออกแบบ ซึ่งก็คือ แบบจำลองของการออกแบบ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Design Model) (IEEE610-12, 1990)</a:t>
            </a: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  <a:p>
            <a:pPr marL="0" indent="0" algn="thaiDist">
              <a:buNone/>
            </a:pPr>
            <a:br>
              <a:rPr lang="th-TH" b="1" dirty="0">
                <a:latin typeface="SP SUAN DUSIT" panose="02000000000000000000" pitchFamily="2" charset="0"/>
                <a:cs typeface="SP SUAN DUSIT" panose="02000000000000000000" pitchFamily="2" charset="0"/>
              </a:rPr>
            </a:br>
            <a:endParaRPr lang="th-TH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140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99456" y="1737360"/>
            <a:ext cx="9956224" cy="4358640"/>
          </a:xfrm>
        </p:spPr>
        <p:txBody>
          <a:bodyPr>
            <a:normAutofit/>
          </a:bodyPr>
          <a:lstStyle/>
          <a:p>
            <a:pPr algn="thaiDist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   ในทางวิศวกรรมซอฟต์แวร์แล้วการนำความรู้ด้านวิศวกรรมซอฟต์แวร์มาประยุกต์ใช้กับการออกแบบ ก็คือ </a:t>
            </a:r>
            <a:r>
              <a:rPr lang="th-TH" sz="3200" b="1" dirty="0">
                <a:solidFill>
                  <a:srgbClr val="FFC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วิศวกรรมการออกแบบ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ซึ่งมี</a:t>
            </a:r>
            <a:r>
              <a:rPr lang="th-TH" sz="3200" b="1" dirty="0">
                <a:solidFill>
                  <a:srgbClr val="FFC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เป้าหมายคือ การสร้างแบบร่างของระบบ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หรือการนำเสนอระบบในแต่ละด้าน ให้มีคุณสมบัติที่ดี ได้แก่ </a:t>
            </a:r>
            <a:r>
              <a:rPr lang="en-US" sz="3200" b="1" dirty="0">
                <a:solidFill>
                  <a:srgbClr val="FFC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Firmness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(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โปรแกรมที่ได้รับการออกแบบจะต้องไม่มีข้อผิดพลาด) </a:t>
            </a:r>
            <a:r>
              <a:rPr lang="en-US" sz="3200" b="1" dirty="0">
                <a:solidFill>
                  <a:srgbClr val="FFC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Commodity 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(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จะต้องตรงกับวัตถุประสงค์การใช้งาน) และ </a:t>
            </a:r>
            <a:r>
              <a:rPr lang="en-US" sz="3200" b="1" dirty="0">
                <a:solidFill>
                  <a:srgbClr val="FFC00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Delight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(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ต้องทำให้ผู้ใช้รู้สึกพอใจ) ทั้งหมดคือคุณภาพ</a:t>
            </a:r>
          </a:p>
          <a:p>
            <a:pPr algn="thaiDist"/>
            <a:b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</a:b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F95A18-CE59-4A10-9127-FA31CA643ED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179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99456" y="1844824"/>
            <a:ext cx="8782744" cy="4251176"/>
          </a:xfrm>
        </p:spPr>
        <p:txBody>
          <a:bodyPr>
            <a:normAutofit lnSpcReduction="10000"/>
          </a:bodyPr>
          <a:lstStyle/>
          <a:p>
            <a:r>
              <a:rPr lang="th-TH" sz="3600" b="1" dirty="0">
                <a:solidFill>
                  <a:srgbClr val="00B0F0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ปัจจัยที่ส่งผลให้การออกแบบมีคุณภาพ</a:t>
            </a:r>
          </a:p>
          <a:p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1. ประสบการณ์ของบุคลากร</a:t>
            </a:r>
          </a:p>
          <a:p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2. หลักการ</a:t>
            </a:r>
          </a:p>
          <a:p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3. แนวทาง</a:t>
            </a:r>
          </a:p>
          <a:p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4. เครื่องมือ</a:t>
            </a:r>
          </a:p>
          <a:p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5. ระเบียบวิธีที่จะนำมาใช้</a:t>
            </a:r>
          </a:p>
          <a:p>
            <a:r>
              <a:rPr lang="th-TH" sz="3200" b="1">
                <a:latin typeface="SP SUAN DUSIT" panose="02000000000000000000" pitchFamily="2" charset="0"/>
                <a:cs typeface="SP SUAN DUSIT" panose="02000000000000000000" pitchFamily="2" charset="0"/>
              </a:rPr>
              <a:t>6. การ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กำหนดเงื่อนไขเพื่อวัดคุณภาพของงาน</a:t>
            </a:r>
          </a:p>
        </p:txBody>
      </p:sp>
    </p:spTree>
    <p:extLst>
      <p:ext uri="{BB962C8B-B14F-4D97-AF65-F5344CB8AC3E}">
        <p14:creationId xmlns:p14="http://schemas.microsoft.com/office/powerpoint/2010/main" val="3640673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097280" y="908720"/>
            <a:ext cx="10058400" cy="828640"/>
          </a:xfrm>
        </p:spPr>
        <p:txBody>
          <a:bodyPr>
            <a:normAutofit/>
          </a:bodyPr>
          <a:lstStyle/>
          <a:p>
            <a:r>
              <a:rPr lang="th-TH" sz="4000" b="1" dirty="0">
                <a:solidFill>
                  <a:srgbClr val="FF00FF"/>
                </a:solidFill>
                <a:latin typeface="SP SUAN DUSIT" panose="02000000000000000000" pitchFamily="2" charset="0"/>
                <a:cs typeface="SP SUAN DUSIT" panose="02000000000000000000" pitchFamily="2" charset="0"/>
              </a:rPr>
              <a:t>กระบวนการออกแบบซอฟต์แวร์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097280" y="1737360"/>
            <a:ext cx="10058400" cy="4358640"/>
          </a:xfrm>
        </p:spPr>
        <p:txBody>
          <a:bodyPr/>
          <a:lstStyle/>
          <a:p>
            <a:pPr algn="thaiDist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         กระบวนการออกแบบซอฟต์แวร์ (</a:t>
            </a:r>
            <a:r>
              <a:rPr lang="en-US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Software Design Process) </a:t>
            </a:r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จะมีลักษณะการทำงานแบบซ้ำ ๆ เนื่องจากต้องนำความต้องการของระบบที่ผ่านมาวิเคราะห์แล้วในแต่ละด้าน ทั้งด้านข้อมูล ฟังก์ชัน และส่วนประกอบ มาแปลงเป็นข้อกำหนดของการออกแบบ </a:t>
            </a:r>
          </a:p>
          <a:p>
            <a:pPr algn="thaiDist"/>
            <a: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  <a:t>	ดังนั้น ข้อกำหนดการออกแบบจึงสอดคล้องกับข้อกำหนดความต้องการและสามารถใช้สื่อสารกับโปรแกรมเมอร์ได้ กระบวนการออกแบบนั้นจะประกอบไปด้วยการออกแบบใน 2 ระดับ ได้แก่ การออกแบบเชิงสถาปัตยกรรม และการออกแบบในรายละเอียด</a:t>
            </a:r>
          </a:p>
          <a:p>
            <a:pPr algn="thaiDist"/>
            <a:br>
              <a:rPr lang="th-TH" sz="3200" b="1" dirty="0">
                <a:latin typeface="SP SUAN DUSIT" panose="02000000000000000000" pitchFamily="2" charset="0"/>
                <a:cs typeface="SP SUAN DUSIT" panose="02000000000000000000" pitchFamily="2" charset="0"/>
              </a:rPr>
            </a:br>
            <a:endParaRPr lang="th-TH" sz="3200" b="1" dirty="0">
              <a:latin typeface="SP SUAN DUSIT" panose="02000000000000000000" pitchFamily="2" charset="0"/>
              <a:cs typeface="SP SUAN DUSI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81184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1539</TotalTime>
  <Words>3577</Words>
  <Application>Microsoft Office PowerPoint</Application>
  <PresentationFormat>Widescreen</PresentationFormat>
  <Paragraphs>186</Paragraphs>
  <Slides>47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2" baseType="lpstr">
      <vt:lpstr>Angsana New</vt:lpstr>
      <vt:lpstr>Calibri</vt:lpstr>
      <vt:lpstr>Calibri Light</vt:lpstr>
      <vt:lpstr>SP SUAN DUSIT</vt:lpstr>
      <vt:lpstr>Retrospect</vt:lpstr>
      <vt:lpstr>Chapter 10 : Software Design</vt:lpstr>
      <vt:lpstr>Outline of this presentation</vt:lpstr>
      <vt:lpstr>1. ความหมายของการออกแบบซอฟต์แวร์</vt:lpstr>
      <vt:lpstr>ภาพจำลองความสำคัญของข้อกำหนดความต้องการ</vt:lpstr>
      <vt:lpstr>PowerPoint Presentation</vt:lpstr>
      <vt:lpstr>PowerPoint Presentation</vt:lpstr>
      <vt:lpstr>PowerPoint Presentation</vt:lpstr>
      <vt:lpstr>PowerPoint Presentation</vt:lpstr>
      <vt:lpstr>กระบวนการออกแบบซอฟต์แวร์</vt:lpstr>
      <vt:lpstr>PowerPoint Presentation</vt:lpstr>
      <vt:lpstr>3. สถาปัตยกรรมและโครงสร้างสถาปัตยกรรมซอฟต์แวร์ </vt:lpstr>
      <vt:lpstr>โครงสร้างสถาปัตยกรรมและมุมมอง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4. คุณภาพและการประเมินคุณภาพงานออกแบบซอฟต์แวร์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5. แนวคิดในการออกแบบซอฟต์แวร์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แนวคิดในการออกแบบซอฟต์แวร์</vt:lpstr>
      <vt:lpstr>6. กลยุทธ์และระเบียบวิธีของการออกแบบซอฟต์แวร์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7. แบบจำลองที่ใช้ในการออกแบบ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Object-Oriented Software Development</dc:title>
  <dc:creator>Somnuk Keretho</dc:creator>
  <cp:lastModifiedBy>Admin</cp:lastModifiedBy>
  <cp:revision>146</cp:revision>
  <dcterms:created xsi:type="dcterms:W3CDTF">1997-11-07T14:07:18Z</dcterms:created>
  <dcterms:modified xsi:type="dcterms:W3CDTF">2025-03-30T08:00:02Z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sk@nontri.ku.ac.th</vt:lpwstr>
  </property>
  <property fmtid="{D5CDD505-2E9C-101B-9397-08002B2CF9AE}" pid="8" name="HomePage">
    <vt:lpwstr>http://www.cpe.ku.ac.th/~sk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1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D:\204541</vt:lpwstr>
  </property>
</Properties>
</file>